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45"/>
  </p:notesMasterIdLst>
  <p:handoutMasterIdLst>
    <p:handoutMasterId r:id="rId46"/>
  </p:handoutMasterIdLst>
  <p:sldIdLst>
    <p:sldId id="261" r:id="rId2"/>
    <p:sldId id="267" r:id="rId3"/>
    <p:sldId id="281" r:id="rId4"/>
    <p:sldId id="262" r:id="rId5"/>
    <p:sldId id="289" r:id="rId6"/>
    <p:sldId id="291" r:id="rId7"/>
    <p:sldId id="293" r:id="rId8"/>
    <p:sldId id="299" r:id="rId9"/>
    <p:sldId id="338" r:id="rId10"/>
    <p:sldId id="294" r:id="rId11"/>
    <p:sldId id="295" r:id="rId12"/>
    <p:sldId id="339" r:id="rId13"/>
    <p:sldId id="298" r:id="rId14"/>
    <p:sldId id="300" r:id="rId15"/>
    <p:sldId id="269" r:id="rId16"/>
    <p:sldId id="308" r:id="rId17"/>
    <p:sldId id="310" r:id="rId18"/>
    <p:sldId id="309" r:id="rId19"/>
    <p:sldId id="330" r:id="rId20"/>
    <p:sldId id="285" r:id="rId21"/>
    <p:sldId id="312" r:id="rId22"/>
    <p:sldId id="301" r:id="rId23"/>
    <p:sldId id="302" r:id="rId24"/>
    <p:sldId id="303" r:id="rId25"/>
    <p:sldId id="304" r:id="rId26"/>
    <p:sldId id="305" r:id="rId27"/>
    <p:sldId id="306" r:id="rId28"/>
    <p:sldId id="307" r:id="rId29"/>
    <p:sldId id="313" r:id="rId30"/>
    <p:sldId id="314" r:id="rId31"/>
    <p:sldId id="260" r:id="rId32"/>
    <p:sldId id="337" r:id="rId33"/>
    <p:sldId id="286" r:id="rId34"/>
    <p:sldId id="287" r:id="rId35"/>
    <p:sldId id="316" r:id="rId36"/>
    <p:sldId id="315" r:id="rId37"/>
    <p:sldId id="317" r:id="rId38"/>
    <p:sldId id="318" r:id="rId39"/>
    <p:sldId id="319" r:id="rId40"/>
    <p:sldId id="329" r:id="rId41"/>
    <p:sldId id="331" r:id="rId42"/>
    <p:sldId id="332" r:id="rId43"/>
    <p:sldId id="333"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FB9"/>
    <a:srgbClr val="FFFFE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98" autoAdjust="0"/>
    <p:restoredTop sz="93447" autoAdjust="0"/>
  </p:normalViewPr>
  <p:slideViewPr>
    <p:cSldViewPr snapToGrid="0" snapToObjects="1">
      <p:cViewPr varScale="1">
        <p:scale>
          <a:sx n="59" d="100"/>
          <a:sy n="59" d="100"/>
        </p:scale>
        <p:origin x="1564" y="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D9761D-1F95-3B4C-BE9C-CDD1389A8812}" type="datetimeFigureOut">
              <a:rPr lang="en-US" smtClean="0"/>
              <a:t>1/24/2024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FADCD51-711A-044D-9B2C-C47F74A9A11F}" type="slidenum">
              <a:rPr lang="en-US" smtClean="0"/>
              <a:t>‹#›</a:t>
            </a:fld>
            <a:endParaRPr lang="en-US" dirty="0"/>
          </a:p>
        </p:txBody>
      </p:sp>
    </p:spTree>
    <p:extLst>
      <p:ext uri="{BB962C8B-B14F-4D97-AF65-F5344CB8AC3E}">
        <p14:creationId xmlns:p14="http://schemas.microsoft.com/office/powerpoint/2010/main" val="8548955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95A596-FA52-0448-9C24-EA3FEFB30C0E}" type="datetimeFigureOut">
              <a:rPr lang="en-US" smtClean="0"/>
              <a:t>1/24/2024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C5791-7364-9E4F-986D-297FD347B6DE}" type="slidenum">
              <a:rPr lang="en-US" smtClean="0"/>
              <a:t>‹#›</a:t>
            </a:fld>
            <a:endParaRPr lang="en-US" dirty="0"/>
          </a:p>
        </p:txBody>
      </p:sp>
    </p:spTree>
    <p:extLst>
      <p:ext uri="{BB962C8B-B14F-4D97-AF65-F5344CB8AC3E}">
        <p14:creationId xmlns:p14="http://schemas.microsoft.com/office/powerpoint/2010/main" val="61519940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64C5791-7364-9E4F-986D-297FD347B6DE}" type="slidenum">
              <a:rPr lang="en-US" smtClean="0"/>
              <a:t>8</a:t>
            </a:fld>
            <a:endParaRPr lang="en-US" dirty="0"/>
          </a:p>
        </p:txBody>
      </p:sp>
    </p:spTree>
    <p:extLst>
      <p:ext uri="{BB962C8B-B14F-4D97-AF65-F5344CB8AC3E}">
        <p14:creationId xmlns:p14="http://schemas.microsoft.com/office/powerpoint/2010/main" val="1647613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p:nvPr>
        </p:nvSpPr>
        <p:spPr/>
        <p:txBody>
          <a:bodyPr/>
          <a:lstStyle/>
          <a:p>
            <a:pPr>
              <a:defRPr/>
            </a:pPr>
            <a:fld id="{94F006B0-FA12-3C45-9E73-20AF6E48C7E2}" type="slidenum">
              <a:rPr lang="en-US"/>
              <a:pPr>
                <a:defRPr/>
              </a:pPr>
              <a:t>10</a:t>
            </a:fld>
            <a:endParaRPr lang="en-US" dirty="0"/>
          </a:p>
        </p:txBody>
      </p:sp>
      <p:sp>
        <p:nvSpPr>
          <p:cNvPr id="36865" name="Text Box 1"/>
          <p:cNvSpPr txBox="1">
            <a:spLocks noGrp="1" noRot="1" noChangeAspect="1" noChangeArrowheads="1"/>
          </p:cNvSpPr>
          <p:nvPr>
            <p:ph type="sldImg"/>
          </p:nvPr>
        </p:nvSpPr>
        <p:spPr>
          <a:xfrm>
            <a:off x="1143000" y="685800"/>
            <a:ext cx="4572000" cy="34290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6866"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p:nvPr>
        </p:nvSpPr>
        <p:spPr/>
        <p:txBody>
          <a:bodyPr/>
          <a:lstStyle/>
          <a:p>
            <a:pPr>
              <a:defRPr/>
            </a:pPr>
            <a:fld id="{6161F6A9-5394-6842-8B8B-1439FA7842C2}" type="slidenum">
              <a:rPr lang="en-US"/>
              <a:pPr>
                <a:defRPr/>
              </a:pPr>
              <a:t>11</a:t>
            </a:fld>
            <a:endParaRPr lang="en-US" dirty="0"/>
          </a:p>
        </p:txBody>
      </p:sp>
      <p:sp>
        <p:nvSpPr>
          <p:cNvPr id="37889" name="Text Box 1"/>
          <p:cNvSpPr txBox="1">
            <a:spLocks noGrp="1" noRot="1" noChangeAspect="1" noChangeArrowheads="1"/>
          </p:cNvSpPr>
          <p:nvPr>
            <p:ph type="sldImg"/>
          </p:nvPr>
        </p:nvSpPr>
        <p:spPr>
          <a:xfrm>
            <a:off x="1144588" y="685800"/>
            <a:ext cx="4572000" cy="34290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7890"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p:nvPr>
        </p:nvSpPr>
        <p:spPr/>
        <p:txBody>
          <a:bodyPr/>
          <a:lstStyle/>
          <a:p>
            <a:pPr>
              <a:defRPr/>
            </a:pPr>
            <a:fld id="{6161F6A9-5394-6842-8B8B-1439FA7842C2}" type="slidenum">
              <a:rPr lang="en-US"/>
              <a:pPr>
                <a:defRPr/>
              </a:pPr>
              <a:t>12</a:t>
            </a:fld>
            <a:endParaRPr lang="en-US" dirty="0"/>
          </a:p>
        </p:txBody>
      </p:sp>
      <p:sp>
        <p:nvSpPr>
          <p:cNvPr id="37889" name="Text Box 1"/>
          <p:cNvSpPr txBox="1">
            <a:spLocks noGrp="1" noRot="1" noChangeAspect="1" noChangeArrowheads="1"/>
          </p:cNvSpPr>
          <p:nvPr>
            <p:ph type="sldImg"/>
          </p:nvPr>
        </p:nvSpPr>
        <p:spPr>
          <a:xfrm>
            <a:off x="1144588" y="685800"/>
            <a:ext cx="4572000" cy="34290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7890"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cs typeface="+mn-cs"/>
            </a:endParaRPr>
          </a:p>
        </p:txBody>
      </p:sp>
    </p:spTree>
    <p:extLst>
      <p:ext uri="{BB962C8B-B14F-4D97-AF65-F5344CB8AC3E}">
        <p14:creationId xmlns:p14="http://schemas.microsoft.com/office/powerpoint/2010/main" val="3302087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F86675-4364-4C1F-BBB0-617E2F5C23A3}" type="datetime1">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ED3585-FFC3-4D1C-BA2E-A232BDA13CEE}" type="datetime1">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FB1032-EA64-7144-B003-9BCC9D94B503}"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8BFD6A-FF41-4377-9F6F-DDE4DB25B80F}" type="datetime1">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FB1032-EA64-7144-B003-9BCC9D94B503}"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A3DF1E-4FB2-4FD2-90BA-3B8168EAD04A}" type="datetime1">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FB1032-EA64-7144-B003-9BCC9D94B503}"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C397E3-71ED-4164-8EFC-1DF937FFD6E1}" type="datetime1">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FB1032-EA64-7144-B003-9BCC9D94B503}"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D0892E-6598-4862-AEDA-6C754EE68D2E}" type="datetime1">
              <a:rPr lang="en-US" smtClean="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BFB1032-EA64-7144-B003-9BCC9D94B503}"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4A21D83-E7FF-41F5-A8B8-D353845CF81C}" type="datetime1">
              <a:rPr lang="en-US" smtClean="0"/>
              <a:t>1/24/2024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BFB1032-EA64-7144-B003-9BCC9D94B503}"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046DF3-AC59-494E-A420-0CAA9EA4EA4E}" type="datetime1">
              <a:rPr lang="en-US" smtClean="0"/>
              <a:t>1/24/2024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BFB1032-EA64-7144-B003-9BCC9D94B503}"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AFE3DC-4C7B-421D-937D-3E544D7B8953}" type="datetime1">
              <a:rPr lang="en-US" smtClean="0"/>
              <a:t>1/24/2024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1DFDCE-30B9-48D0-A720-CF4A3487AFD3}" type="datetime1">
              <a:rPr lang="en-US" smtClean="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dirty="0"/>
          </a:p>
        </p:txBody>
      </p:sp>
      <p:sp>
        <p:nvSpPr>
          <p:cNvPr id="9" name="Content Placeholder 8"/>
          <p:cNvSpPr>
            <a:spLocks noGrp="1"/>
          </p:cNvSpPr>
          <p:nvPr>
            <p:ph sz="quarter" idx="13"/>
          </p:nvPr>
        </p:nvSpPr>
        <p:spPr>
          <a:xfrm>
            <a:off x="304800" y="381000"/>
            <a:ext cx="77724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5C4D177-7B17-4394-B205-3277510A6D24}" type="datetime1">
              <a:rPr lang="en-US" smtClean="0"/>
              <a:t>1/24/2024</a:t>
            </a:fld>
            <a:endParaRPr lang="en-US" dirty="0"/>
          </a:p>
        </p:txBody>
      </p:sp>
      <p:sp>
        <p:nvSpPr>
          <p:cNvPr id="9" name="Slide Number Placeholder 8"/>
          <p:cNvSpPr>
            <a:spLocks noGrp="1"/>
          </p:cNvSpPr>
          <p:nvPr>
            <p:ph type="sldNum" sz="quarter" idx="11"/>
          </p:nvPr>
        </p:nvSpPr>
        <p:spPr/>
        <p:txBody>
          <a:bodyPr/>
          <a:lstStyle/>
          <a:p>
            <a:fld id="{EBFB1032-EA64-7144-B003-9BCC9D94B503}" type="slidenum">
              <a:rPr lang="en-US" smtClean="0"/>
              <a:t>‹#›</a:t>
            </a:fld>
            <a:endParaRPr lang="en-US" dirty="0"/>
          </a:p>
        </p:txBody>
      </p:sp>
      <p:sp>
        <p:nvSpPr>
          <p:cNvPr id="10" name="Footer Placeholder 9"/>
          <p:cNvSpPr>
            <a:spLocks noGrp="1"/>
          </p:cNvSpPr>
          <p:nvPr>
            <p:ph type="ftr" sz="quarter" idx="12"/>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EBFB1032-EA64-7144-B003-9BCC9D94B503}" type="slidenum">
              <a:rPr lang="en-US" smtClean="0"/>
              <a:t>‹#›</a:t>
            </a:fld>
            <a:endParaRPr lang="en-US" dirty="0"/>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dirty="0"/>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E1FB454E-70ED-4E52-81B0-FFE68280F877}" type="datetime1">
              <a:rPr lang="en-US" smtClean="0"/>
              <a:t>1/24/2024</a:t>
            </a:fld>
            <a:endParaRPr lang="en-US" dirty="0"/>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hf hdr="0" ft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hyperlink" Target="https://en.wikipedia.org/wiki/Platform_as_a_service"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docs.mongodb.org/manual/reference/bios-example-collection/" TargetMode="Externa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hyperlink" Target="http://docs.mongodb.org/master/MongoDB-manual.pdf" TargetMode="External"/><Relationship Id="rId5" Type="http://schemas.openxmlformats.org/officeDocument/2006/relationships/hyperlink" Target="http://www.mongodb.org" TargetMode="Externa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26771"/>
            <a:ext cx="7620000" cy="4800600"/>
          </a:xfrm>
        </p:spPr>
        <p:txBody>
          <a:bodyPr/>
          <a:lstStyle/>
          <a:p>
            <a:pPr algn="just"/>
            <a:r>
              <a:rPr lang="en-US" dirty="0"/>
              <a:t>Name comes from “Hu</a:t>
            </a:r>
            <a:r>
              <a:rPr lang="en-US" b="1" dirty="0">
                <a:solidFill>
                  <a:srgbClr val="FF0000"/>
                </a:solidFill>
              </a:rPr>
              <a:t>mongo</a:t>
            </a:r>
            <a:r>
              <a:rPr lang="en-US" dirty="0"/>
              <a:t>us” &amp; huge data</a:t>
            </a:r>
          </a:p>
          <a:p>
            <a:pPr algn="just"/>
            <a:r>
              <a:rPr lang="en-US" dirty="0"/>
              <a:t>Written in C++</a:t>
            </a:r>
          </a:p>
          <a:p>
            <a:pPr algn="just"/>
            <a:r>
              <a:rPr lang="en-US" b="0" i="0" dirty="0">
                <a:solidFill>
                  <a:srgbClr val="202122"/>
                </a:solidFill>
                <a:effectLst/>
              </a:rPr>
              <a:t>The American software company 10gen began developing MongoDB in 2007 as a component of a planned </a:t>
            </a:r>
            <a:r>
              <a:rPr lang="en-US" b="0" i="0" u="none" strike="noStrike" dirty="0">
                <a:solidFill>
                  <a:srgbClr val="3366CC"/>
                </a:solidFill>
                <a:effectLst/>
                <a:hlinkClick r:id="rId2" tooltip="Platform as a service"/>
              </a:rPr>
              <a:t>platform-as-a-service</a:t>
            </a:r>
            <a:r>
              <a:rPr lang="en-US" b="0" i="0" dirty="0">
                <a:solidFill>
                  <a:srgbClr val="202122"/>
                </a:solidFill>
                <a:effectLst/>
              </a:rPr>
              <a:t> product. </a:t>
            </a:r>
          </a:p>
          <a:p>
            <a:pPr algn="just"/>
            <a:r>
              <a:rPr lang="en-US" b="0" i="0" dirty="0">
                <a:solidFill>
                  <a:srgbClr val="202122"/>
                </a:solidFill>
                <a:effectLst/>
              </a:rPr>
              <a:t>In 2009, the company shifted to an open-source development model and began offering commercial support and other services. In 2013, 10gen changed its name to MongoDB Inc.</a:t>
            </a:r>
          </a:p>
          <a:p>
            <a:pPr algn="just"/>
            <a:r>
              <a:rPr lang="en-US" altLang="zh-CN" b="1" dirty="0">
                <a:solidFill>
                  <a:srgbClr val="000000"/>
                </a:solidFill>
              </a:rPr>
              <a:t>Goal: </a:t>
            </a:r>
            <a:r>
              <a:rPr lang="en-US" altLang="zh-CN" dirty="0">
                <a:solidFill>
                  <a:srgbClr val="000000"/>
                </a:solidFill>
              </a:rPr>
              <a:t>bridge the gap between key-value stores (which are fast and scalable) and relational databases (which have rich functionality).</a:t>
            </a:r>
          </a:p>
          <a:p>
            <a:pPr algn="just"/>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1</a:t>
            </a:fld>
            <a:endParaRPr lang="en-US" dirty="0"/>
          </a:p>
        </p:txBody>
      </p:sp>
      <p:pic>
        <p:nvPicPr>
          <p:cNvPr id="7" name="Picture 6"/>
          <p:cNvPicPr>
            <a:picLocks noChangeAspect="1"/>
          </p:cNvPicPr>
          <p:nvPr/>
        </p:nvPicPr>
        <p:blipFill>
          <a:blip r:embed="rId3"/>
          <a:stretch>
            <a:fillRect/>
          </a:stretch>
        </p:blipFill>
        <p:spPr>
          <a:xfrm>
            <a:off x="2436240" y="244158"/>
            <a:ext cx="4056081" cy="1234143"/>
          </a:xfrm>
          <a:prstGeom prst="rect">
            <a:avLst/>
          </a:prstGeom>
        </p:spPr>
      </p:pic>
    </p:spTree>
    <p:extLst>
      <p:ext uri="{BB962C8B-B14F-4D97-AF65-F5344CB8AC3E}">
        <p14:creationId xmlns:p14="http://schemas.microsoft.com/office/powerpoint/2010/main" val="3484265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
          <p:cNvSpPr txBox="1">
            <a:spLocks noChangeArrowheads="1"/>
          </p:cNvSpPr>
          <p:nvPr/>
        </p:nvSpPr>
        <p:spPr bwMode="auto">
          <a:xfrm>
            <a:off x="512763" y="333375"/>
            <a:ext cx="8118475"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ＭＳ Ｐゴシック" charset="0"/>
                <a:cs typeface="Arial" charset="0"/>
              </a:defRPr>
            </a:lvl5pPr>
            <a:lvl6pPr marL="25146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ＭＳ Ｐゴシック" charset="0"/>
                <a:cs typeface="Arial" charset="0"/>
              </a:defRPr>
            </a:lvl6pPr>
            <a:lvl7pPr marL="29718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ＭＳ Ｐゴシック" charset="0"/>
                <a:cs typeface="Arial" charset="0"/>
              </a:defRPr>
            </a:lvl7pPr>
            <a:lvl8pPr marL="34290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ＭＳ Ｐゴシック" charset="0"/>
                <a:cs typeface="Arial" charset="0"/>
              </a:defRPr>
            </a:lvl8pPr>
            <a:lvl9pPr marL="38862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ＭＳ Ｐゴシック" charset="0"/>
                <a:cs typeface="Arial" charset="0"/>
              </a:defRPr>
            </a:lvl9pPr>
          </a:lstStyle>
          <a:p>
            <a:pPr>
              <a:buClrTx/>
              <a:buFontTx/>
              <a:buNone/>
              <a:defRPr/>
            </a:pPr>
            <a:r>
              <a:rPr lang="en-US" sz="4200" dirty="0">
                <a:solidFill>
                  <a:srgbClr val="006633"/>
                </a:solidFill>
                <a:latin typeface="Garamond" charset="0"/>
              </a:rPr>
              <a:t>Availability</a:t>
            </a:r>
          </a:p>
        </p:txBody>
      </p:sp>
      <p:sp>
        <p:nvSpPr>
          <p:cNvPr id="17410" name="Rectangle 2"/>
          <p:cNvSpPr>
            <a:spLocks noGrp="1" noChangeArrowheads="1"/>
          </p:cNvSpPr>
          <p:nvPr>
            <p:ph idx="1"/>
          </p:nvPr>
        </p:nvSpPr>
        <p:spPr>
          <a:xfrm>
            <a:off x="76200" y="1762283"/>
            <a:ext cx="8229600" cy="3757808"/>
          </a:xfrm>
        </p:spPr>
        <p:txBody>
          <a:bodyPr>
            <a:normAutofit/>
          </a:bodyPr>
          <a:lstStyle/>
          <a:p>
            <a:pPr marL="341313" indent="-341313" algn="just" eaLnBrk="1" hangingPunct="1">
              <a:spcBef>
                <a:spcPts val="775"/>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t>Traditionally, thought of as the server/process available five 9’s (99.999 %).</a:t>
            </a:r>
          </a:p>
          <a:p>
            <a:pPr marL="577851" lvl="1" indent="-341313" algn="just">
              <a:spcBef>
                <a:spcPts val="775"/>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t>Failures are rare</a:t>
            </a:r>
          </a:p>
          <a:p>
            <a:pPr marL="341313" indent="-341313" algn="just" eaLnBrk="1" hangingPunct="1">
              <a:spcBef>
                <a:spcPts val="775"/>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400" dirty="0"/>
          </a:p>
          <a:p>
            <a:pPr marL="341313" indent="-341313" algn="just" eaLnBrk="1" hangingPunct="1">
              <a:spcBef>
                <a:spcPts val="775"/>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t>In modern commodity distributed systems:</a:t>
            </a:r>
          </a:p>
          <a:p>
            <a:pPr marL="668338" lvl="1" indent="-325438" algn="just" eaLnBrk="1" hangingPunct="1">
              <a:spcBef>
                <a:spcPts val="725"/>
              </a:spcBef>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t>Want a system that is resilient in the face of network disruption</a:t>
            </a:r>
          </a:p>
          <a:p>
            <a:pPr marL="668338" lvl="1" indent="-325438" algn="just" eaLnBrk="1" hangingPunct="1">
              <a:spcBef>
                <a:spcPts val="725"/>
              </a:spcBef>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800000"/>
                </a:solidFill>
              </a:rPr>
              <a:t>Use Replication</a:t>
            </a:r>
          </a:p>
        </p:txBody>
      </p:sp>
      <p:sp>
        <p:nvSpPr>
          <p:cNvPr id="3" name="Slide Number Placeholder 2"/>
          <p:cNvSpPr>
            <a:spLocks noGrp="1"/>
          </p:cNvSpPr>
          <p:nvPr>
            <p:ph type="sldNum" sz="quarter" idx="12"/>
          </p:nvPr>
        </p:nvSpPr>
        <p:spPr/>
        <p:txBody>
          <a:bodyPr/>
          <a:lstStyle/>
          <a:p>
            <a:fld id="{EBFB1032-EA64-7144-B003-9BCC9D94B503}" type="slidenum">
              <a:rPr lang="en-US" smtClean="0"/>
              <a:t>10</a:t>
            </a:fld>
            <a:endParaRPr lang="en-US" dirty="0"/>
          </a:p>
        </p:txBody>
      </p:sp>
    </p:spTree>
    <p:extLst>
      <p:ext uri="{BB962C8B-B14F-4D97-AF65-F5344CB8AC3E}">
        <p14:creationId xmlns:p14="http://schemas.microsoft.com/office/powerpoint/2010/main" val="10479367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457200" y="514786"/>
            <a:ext cx="8118475"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ＭＳ Ｐゴシック" charset="0"/>
                <a:cs typeface="Arial" charset="0"/>
              </a:defRPr>
            </a:lvl5pPr>
            <a:lvl6pPr marL="25146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ＭＳ Ｐゴシック" charset="0"/>
                <a:cs typeface="Arial" charset="0"/>
              </a:defRPr>
            </a:lvl6pPr>
            <a:lvl7pPr marL="29718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ＭＳ Ｐゴシック" charset="0"/>
                <a:cs typeface="Arial" charset="0"/>
              </a:defRPr>
            </a:lvl7pPr>
            <a:lvl8pPr marL="34290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ＭＳ Ｐゴシック" charset="0"/>
                <a:cs typeface="Arial" charset="0"/>
              </a:defRPr>
            </a:lvl8pPr>
            <a:lvl9pPr marL="38862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ＭＳ Ｐゴシック" charset="0"/>
                <a:cs typeface="Arial" charset="0"/>
              </a:defRPr>
            </a:lvl9pPr>
          </a:lstStyle>
          <a:p>
            <a:pPr>
              <a:buClrTx/>
              <a:buFontTx/>
              <a:buNone/>
              <a:defRPr/>
            </a:pPr>
            <a:r>
              <a:rPr lang="en-US" sz="4200" dirty="0">
                <a:solidFill>
                  <a:srgbClr val="006633"/>
                </a:solidFill>
                <a:latin typeface="Garamond" charset="0"/>
              </a:rPr>
              <a:t>Eventual Consistency</a:t>
            </a:r>
          </a:p>
        </p:txBody>
      </p:sp>
      <p:sp>
        <p:nvSpPr>
          <p:cNvPr id="18434" name="Rectangle 2"/>
          <p:cNvSpPr>
            <a:spLocks noGrp="1" noChangeArrowheads="1"/>
          </p:cNvSpPr>
          <p:nvPr>
            <p:ph idx="1"/>
          </p:nvPr>
        </p:nvSpPr>
        <p:spPr>
          <a:xfrm>
            <a:off x="457200" y="1840030"/>
            <a:ext cx="8229600" cy="4617920"/>
          </a:xfrm>
        </p:spPr>
        <p:txBody>
          <a:bodyPr/>
          <a:lstStyle/>
          <a:p>
            <a:pPr marL="341313" indent="-341313" eaLnBrk="1" hangingPunct="1">
              <a:spcBef>
                <a:spcPts val="575"/>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300" dirty="0"/>
              <a:t>When no updates occur for a long period of time: </a:t>
            </a:r>
          </a:p>
          <a:p>
            <a:pPr marL="577851" lvl="1" indent="-341313">
              <a:spcBef>
                <a:spcPts val="575"/>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100" dirty="0"/>
              <a:t>Eventually all updates will propagate through the system and all the nodes will be consistent</a:t>
            </a:r>
          </a:p>
          <a:p>
            <a:pPr marL="341313" indent="-341313" eaLnBrk="1" hangingPunct="1">
              <a:spcBef>
                <a:spcPts val="575"/>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300" dirty="0"/>
          </a:p>
          <a:p>
            <a:pPr marL="341313" indent="-341313" eaLnBrk="1" hangingPunct="1">
              <a:spcBef>
                <a:spcPts val="575"/>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300" dirty="0"/>
          </a:p>
          <a:p>
            <a:pPr marL="341313" indent="-341313" eaLnBrk="1" hangingPunct="1">
              <a:spcBef>
                <a:spcPts val="575"/>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300" dirty="0"/>
              <a:t>For a given accepted update and a given node:</a:t>
            </a:r>
          </a:p>
          <a:p>
            <a:pPr marL="577851" lvl="1" indent="-341313">
              <a:spcBef>
                <a:spcPts val="575"/>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100" dirty="0"/>
              <a:t>Eventually either the update reaches the node or the node is removed from service</a:t>
            </a:r>
          </a:p>
        </p:txBody>
      </p:sp>
      <p:sp>
        <p:nvSpPr>
          <p:cNvPr id="3" name="Slide Number Placeholder 2"/>
          <p:cNvSpPr>
            <a:spLocks noGrp="1"/>
          </p:cNvSpPr>
          <p:nvPr>
            <p:ph type="sldNum" sz="quarter" idx="12"/>
          </p:nvPr>
        </p:nvSpPr>
        <p:spPr/>
        <p:txBody>
          <a:bodyPr/>
          <a:lstStyle/>
          <a:p>
            <a:fld id="{EBFB1032-EA64-7144-B003-9BCC9D94B503}" type="slidenum">
              <a:rPr lang="en-US" smtClean="0"/>
              <a:t>11</a:t>
            </a:fld>
            <a:endParaRPr lang="en-US" dirty="0"/>
          </a:p>
        </p:txBody>
      </p:sp>
    </p:spTree>
    <p:extLst>
      <p:ext uri="{BB962C8B-B14F-4D97-AF65-F5344CB8AC3E}">
        <p14:creationId xmlns:p14="http://schemas.microsoft.com/office/powerpoint/2010/main" val="12417790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457200" y="514786"/>
            <a:ext cx="8118475"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ＭＳ Ｐゴシック" charset="0"/>
                <a:cs typeface="Arial" charset="0"/>
              </a:defRPr>
            </a:lvl5pPr>
            <a:lvl6pPr marL="25146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ＭＳ Ｐゴシック" charset="0"/>
                <a:cs typeface="Arial" charset="0"/>
              </a:defRPr>
            </a:lvl6pPr>
            <a:lvl7pPr marL="29718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ＭＳ Ｐゴシック" charset="0"/>
                <a:cs typeface="Arial" charset="0"/>
              </a:defRPr>
            </a:lvl7pPr>
            <a:lvl8pPr marL="34290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ＭＳ Ｐゴシック" charset="0"/>
                <a:cs typeface="Arial" charset="0"/>
              </a:defRPr>
            </a:lvl8pPr>
            <a:lvl9pPr marL="38862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ＭＳ Ｐゴシック" charset="0"/>
                <a:cs typeface="Arial" charset="0"/>
              </a:defRPr>
            </a:lvl9pPr>
          </a:lstStyle>
          <a:p>
            <a:pPr>
              <a:buClrTx/>
              <a:buFontTx/>
              <a:buNone/>
              <a:defRPr/>
            </a:pPr>
            <a:r>
              <a:rPr lang="en-US" sz="4200" dirty="0">
                <a:solidFill>
                  <a:srgbClr val="006633"/>
                </a:solidFill>
                <a:latin typeface="Garamond" charset="0"/>
              </a:rPr>
              <a:t>Eventual Consistency</a:t>
            </a:r>
          </a:p>
        </p:txBody>
      </p:sp>
      <p:sp>
        <p:nvSpPr>
          <p:cNvPr id="18434" name="Rectangle 2"/>
          <p:cNvSpPr>
            <a:spLocks noGrp="1" noChangeArrowheads="1"/>
          </p:cNvSpPr>
          <p:nvPr>
            <p:ph idx="1"/>
          </p:nvPr>
        </p:nvSpPr>
        <p:spPr>
          <a:xfrm>
            <a:off x="149788" y="1758295"/>
            <a:ext cx="8229600" cy="4617920"/>
          </a:xfrm>
        </p:spPr>
        <p:txBody>
          <a:bodyPr>
            <a:normAutofit fontScale="85000" lnSpcReduction="20000"/>
          </a:bodyPr>
          <a:lstStyle/>
          <a:p>
            <a:pPr marL="341313" indent="-341313" algn="just" eaLnBrk="1" hangingPunct="1">
              <a:spcBef>
                <a:spcPts val="575"/>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i="1" dirty="0">
                <a:solidFill>
                  <a:srgbClr val="800000"/>
                </a:solidFill>
              </a:rPr>
              <a:t>BASE</a:t>
            </a:r>
            <a:r>
              <a:rPr lang="en-US" sz="2400" dirty="0"/>
              <a:t> Concept</a:t>
            </a:r>
          </a:p>
          <a:p>
            <a:pPr marL="577851" lvl="1" indent="-341313" algn="just">
              <a:spcBef>
                <a:spcPts val="575"/>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800000"/>
                </a:solidFill>
              </a:rPr>
              <a:t>B</a:t>
            </a:r>
            <a:r>
              <a:rPr lang="en-US" sz="2400" dirty="0"/>
              <a:t>asically </a:t>
            </a:r>
            <a:r>
              <a:rPr lang="en-US" sz="2400" b="1" dirty="0">
                <a:solidFill>
                  <a:srgbClr val="800000"/>
                </a:solidFill>
              </a:rPr>
              <a:t>A</a:t>
            </a:r>
            <a:r>
              <a:rPr lang="en-US" sz="2400" dirty="0"/>
              <a:t>vailable, </a:t>
            </a:r>
            <a:r>
              <a:rPr lang="en-US" sz="2400" b="1" dirty="0">
                <a:solidFill>
                  <a:srgbClr val="800000"/>
                </a:solidFill>
              </a:rPr>
              <a:t>S</a:t>
            </a:r>
            <a:r>
              <a:rPr lang="en-US" sz="2400" dirty="0"/>
              <a:t>oft state, </a:t>
            </a:r>
            <a:r>
              <a:rPr lang="en-US" sz="2400" b="1" dirty="0">
                <a:solidFill>
                  <a:srgbClr val="800000"/>
                </a:solidFill>
              </a:rPr>
              <a:t>E</a:t>
            </a:r>
            <a:r>
              <a:rPr lang="en-US" sz="2400" dirty="0"/>
              <a:t>ventual consistency</a:t>
            </a:r>
          </a:p>
          <a:p>
            <a:pPr marL="668338" lvl="1" indent="-325438" algn="just" eaLnBrk="1" hangingPunct="1">
              <a:spcBef>
                <a:spcPts val="550"/>
              </a:spcBef>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b="1" dirty="0">
                <a:solidFill>
                  <a:srgbClr val="800000"/>
                </a:solidFill>
              </a:rPr>
              <a:t>B</a:t>
            </a:r>
            <a:r>
              <a:rPr lang="en-US" sz="2200" dirty="0"/>
              <a:t>asically </a:t>
            </a:r>
            <a:r>
              <a:rPr lang="en-US" sz="2200" b="1" dirty="0">
                <a:solidFill>
                  <a:srgbClr val="800000"/>
                </a:solidFill>
              </a:rPr>
              <a:t>A</a:t>
            </a:r>
            <a:r>
              <a:rPr lang="en-US" sz="2200" dirty="0"/>
              <a:t>vailable - </a:t>
            </a:r>
            <a:r>
              <a:rPr lang="en-US" sz="2200" b="0" i="0" dirty="0">
                <a:solidFill>
                  <a:srgbClr val="273239"/>
                </a:solidFill>
                <a:effectLst/>
              </a:rPr>
              <a:t>This property refers to the fact that the database system should always be available to respond to user requests, even if it cannot guarantee immediate access to all data. The database may experience brief periods of unavailability, but it should be designed to minimize downtime and provide quick recovery from failures.</a:t>
            </a:r>
          </a:p>
          <a:p>
            <a:pPr marL="668338" lvl="1" indent="-325438" algn="just" eaLnBrk="1" hangingPunct="1">
              <a:spcBef>
                <a:spcPts val="550"/>
              </a:spcBef>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b="1" dirty="0">
                <a:solidFill>
                  <a:srgbClr val="800000"/>
                </a:solidFill>
              </a:rPr>
              <a:t>S</a:t>
            </a:r>
            <a:r>
              <a:rPr lang="en-US" sz="2200" dirty="0"/>
              <a:t>oft state - </a:t>
            </a:r>
            <a:r>
              <a:rPr lang="en-US" sz="2200" b="0" i="0" dirty="0">
                <a:solidFill>
                  <a:srgbClr val="273239"/>
                </a:solidFill>
                <a:effectLst/>
              </a:rPr>
              <a:t>This property refers to the fact that the state of the database can change over time, even without any explicit user intervention. This can happen due to the effects of background processes, updates to data, and other factors. The database should be designed to handle this change gracefully, and ensure that it does not lead to data corruption or loss.</a:t>
            </a:r>
          </a:p>
          <a:p>
            <a:pPr marL="668338" lvl="1" indent="-325438" algn="just">
              <a:spcBef>
                <a:spcPts val="550"/>
              </a:spcBef>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b="1" dirty="0">
                <a:solidFill>
                  <a:srgbClr val="800000"/>
                </a:solidFill>
              </a:rPr>
              <a:t>E</a:t>
            </a:r>
            <a:r>
              <a:rPr lang="en-US" sz="2200" dirty="0"/>
              <a:t>ventual consistency - </a:t>
            </a:r>
            <a:r>
              <a:rPr lang="en-US" sz="2200" b="0" i="0" dirty="0">
                <a:solidFill>
                  <a:srgbClr val="273239"/>
                </a:solidFill>
                <a:effectLst/>
              </a:rPr>
              <a:t>This property refers to the eventual consistency of data in the database, despite changes over time. In other words, the database should eventually converge to a consistent state, even if it takes some time for all updates to propagate and be reflected in the data. </a:t>
            </a:r>
            <a:br>
              <a:rPr lang="en-US" sz="2200" dirty="0"/>
            </a:br>
            <a:endParaRPr lang="en-US" sz="2200" dirty="0"/>
          </a:p>
        </p:txBody>
      </p:sp>
      <p:sp>
        <p:nvSpPr>
          <p:cNvPr id="3" name="Slide Number Placeholder 2"/>
          <p:cNvSpPr>
            <a:spLocks noGrp="1"/>
          </p:cNvSpPr>
          <p:nvPr>
            <p:ph type="sldNum" sz="quarter" idx="12"/>
          </p:nvPr>
        </p:nvSpPr>
        <p:spPr/>
        <p:txBody>
          <a:bodyPr/>
          <a:lstStyle/>
          <a:p>
            <a:fld id="{EBFB1032-EA64-7144-B003-9BCC9D94B503}" type="slidenum">
              <a:rPr lang="en-US" smtClean="0"/>
              <a:t>12</a:t>
            </a:fld>
            <a:endParaRPr lang="en-US" dirty="0"/>
          </a:p>
        </p:txBody>
      </p:sp>
    </p:spTree>
    <p:extLst>
      <p:ext uri="{BB962C8B-B14F-4D97-AF65-F5344CB8AC3E}">
        <p14:creationId xmlns:p14="http://schemas.microsoft.com/office/powerpoint/2010/main" val="36311925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762" y="244158"/>
            <a:ext cx="8319501" cy="1339850"/>
          </a:xfrm>
        </p:spPr>
        <p:txBody>
          <a:bodyPr>
            <a:normAutofit/>
          </a:bodyPr>
          <a:lstStyle/>
          <a:p>
            <a:r>
              <a:rPr lang="en-US" dirty="0"/>
              <a:t>What does NoSQL Not Provide?</a:t>
            </a:r>
          </a:p>
        </p:txBody>
      </p:sp>
      <p:sp>
        <p:nvSpPr>
          <p:cNvPr id="3" name="Content Placeholder 2"/>
          <p:cNvSpPr>
            <a:spLocks noGrp="1"/>
          </p:cNvSpPr>
          <p:nvPr>
            <p:ph idx="1"/>
          </p:nvPr>
        </p:nvSpPr>
        <p:spPr>
          <a:xfrm>
            <a:off x="505390" y="1943694"/>
            <a:ext cx="3926493" cy="3576397"/>
          </a:xfrm>
        </p:spPr>
        <p:txBody>
          <a:bodyPr/>
          <a:lstStyle/>
          <a:p>
            <a:r>
              <a:rPr lang="en-US" dirty="0"/>
              <a:t>No built-in join</a:t>
            </a:r>
          </a:p>
          <a:p>
            <a:endParaRPr lang="en-US" dirty="0"/>
          </a:p>
          <a:p>
            <a:r>
              <a:rPr lang="en-US" dirty="0"/>
              <a:t>No ACID transactions</a:t>
            </a:r>
          </a:p>
          <a:p>
            <a:endParaRPr lang="en-US" dirty="0"/>
          </a:p>
          <a:p>
            <a:r>
              <a:rPr lang="en-US" dirty="0"/>
              <a:t>No SQL</a:t>
            </a:r>
          </a:p>
        </p:txBody>
      </p:sp>
      <p:sp>
        <p:nvSpPr>
          <p:cNvPr id="4" name="Slide Number Placeholder 3"/>
          <p:cNvSpPr>
            <a:spLocks noGrp="1"/>
          </p:cNvSpPr>
          <p:nvPr>
            <p:ph type="sldNum" sz="quarter" idx="12"/>
          </p:nvPr>
        </p:nvSpPr>
        <p:spPr/>
        <p:txBody>
          <a:bodyPr/>
          <a:lstStyle/>
          <a:p>
            <a:fld id="{EBFB1032-EA64-7144-B003-9BCC9D94B503}" type="slidenum">
              <a:rPr lang="en-US" smtClean="0"/>
              <a:t>13</a:t>
            </a:fld>
            <a:endParaRPr lang="en-US" dirty="0"/>
          </a:p>
        </p:txBody>
      </p:sp>
      <p:grpSp>
        <p:nvGrpSpPr>
          <p:cNvPr id="5" name="Group 4"/>
          <p:cNvGrpSpPr/>
          <p:nvPr/>
        </p:nvGrpSpPr>
        <p:grpSpPr>
          <a:xfrm>
            <a:off x="4247310" y="1405446"/>
            <a:ext cx="3244866" cy="5208396"/>
            <a:chOff x="5455624" y="1295794"/>
            <a:chExt cx="3244866" cy="5208396"/>
          </a:xfrm>
        </p:grpSpPr>
        <p:pic>
          <p:nvPicPr>
            <p:cNvPr id="7" name="Picture 6"/>
            <p:cNvPicPr>
              <a:picLocks noChangeAspect="1"/>
            </p:cNvPicPr>
            <p:nvPr/>
          </p:nvPicPr>
          <p:blipFill>
            <a:blip r:embed="rId2"/>
            <a:stretch>
              <a:fillRect/>
            </a:stretch>
          </p:blipFill>
          <p:spPr>
            <a:xfrm>
              <a:off x="5559293" y="1295794"/>
              <a:ext cx="2401729" cy="796460"/>
            </a:xfrm>
            <a:prstGeom prst="rect">
              <a:avLst/>
            </a:prstGeom>
          </p:spPr>
        </p:pic>
        <p:pic>
          <p:nvPicPr>
            <p:cNvPr id="8" name="Picture 7"/>
            <p:cNvPicPr>
              <a:picLocks noChangeAspect="1"/>
            </p:cNvPicPr>
            <p:nvPr/>
          </p:nvPicPr>
          <p:blipFill>
            <a:blip r:embed="rId3"/>
            <a:stretch>
              <a:fillRect/>
            </a:stretch>
          </p:blipFill>
          <p:spPr>
            <a:xfrm>
              <a:off x="5712322" y="2949554"/>
              <a:ext cx="2540000" cy="609600"/>
            </a:xfrm>
            <a:prstGeom prst="rect">
              <a:avLst/>
            </a:prstGeom>
          </p:spPr>
        </p:pic>
        <p:sp>
          <p:nvSpPr>
            <p:cNvPr id="9" name="Down Arrow 8"/>
            <p:cNvSpPr/>
            <p:nvPr/>
          </p:nvSpPr>
          <p:spPr>
            <a:xfrm>
              <a:off x="6686702" y="2092254"/>
              <a:ext cx="544266" cy="65483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Down Arrow 9"/>
            <p:cNvSpPr/>
            <p:nvPr/>
          </p:nvSpPr>
          <p:spPr>
            <a:xfrm>
              <a:off x="6686702" y="3734819"/>
              <a:ext cx="544266" cy="65483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p:cNvSpPr txBox="1"/>
            <p:nvPr/>
          </p:nvSpPr>
          <p:spPr>
            <a:xfrm>
              <a:off x="7256885" y="2180190"/>
              <a:ext cx="582211" cy="369332"/>
            </a:xfrm>
            <a:prstGeom prst="rect">
              <a:avLst/>
            </a:prstGeom>
            <a:noFill/>
          </p:spPr>
          <p:txBody>
            <a:bodyPr wrap="none" rtlCol="0">
              <a:spAutoFit/>
            </a:bodyPr>
            <a:lstStyle/>
            <a:p>
              <a:r>
                <a:rPr lang="en-US" dirty="0"/>
                <a:t>ISA</a:t>
              </a:r>
            </a:p>
          </p:txBody>
        </p:sp>
        <p:sp>
          <p:nvSpPr>
            <p:cNvPr id="12" name="TextBox 11"/>
            <p:cNvSpPr txBox="1"/>
            <p:nvPr/>
          </p:nvSpPr>
          <p:spPr>
            <a:xfrm>
              <a:off x="7256885" y="3835713"/>
              <a:ext cx="953469" cy="369332"/>
            </a:xfrm>
            <a:prstGeom prst="rect">
              <a:avLst/>
            </a:prstGeom>
            <a:noFill/>
          </p:spPr>
          <p:txBody>
            <a:bodyPr wrap="none" rtlCol="0">
              <a:spAutoFit/>
            </a:bodyPr>
            <a:lstStyle/>
            <a:p>
              <a:r>
                <a:rPr lang="en-US" dirty="0"/>
                <a:t>Follows</a:t>
              </a:r>
            </a:p>
          </p:txBody>
        </p:sp>
        <p:pic>
          <p:nvPicPr>
            <p:cNvPr id="13" name="Picture 12"/>
            <p:cNvPicPr>
              <a:picLocks noChangeAspect="1"/>
            </p:cNvPicPr>
            <p:nvPr/>
          </p:nvPicPr>
          <p:blipFill>
            <a:blip r:embed="rId4"/>
            <a:stretch>
              <a:fillRect/>
            </a:stretch>
          </p:blipFill>
          <p:spPr>
            <a:xfrm>
              <a:off x="5455624" y="4331191"/>
              <a:ext cx="3244866" cy="2172999"/>
            </a:xfrm>
            <a:prstGeom prst="rect">
              <a:avLst/>
            </a:prstGeom>
          </p:spPr>
        </p:pic>
      </p:grpSp>
    </p:spTree>
    <p:extLst>
      <p:ext uri="{BB962C8B-B14F-4D97-AF65-F5344CB8AC3E}">
        <p14:creationId xmlns:p14="http://schemas.microsoft.com/office/powerpoint/2010/main" val="2937966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a:t>
            </a:r>
          </a:p>
        </p:txBody>
      </p:sp>
      <p:sp>
        <p:nvSpPr>
          <p:cNvPr id="3" name="Content Placeholder 2"/>
          <p:cNvSpPr>
            <a:spLocks noGrp="1"/>
          </p:cNvSpPr>
          <p:nvPr>
            <p:ph idx="1"/>
          </p:nvPr>
        </p:nvSpPr>
        <p:spPr>
          <a:xfrm>
            <a:off x="692772" y="1796693"/>
            <a:ext cx="7821110" cy="4332421"/>
          </a:xfrm>
        </p:spPr>
        <p:txBody>
          <a:bodyPr/>
          <a:lstStyle/>
          <a:p>
            <a:pPr algn="just">
              <a:spcBef>
                <a:spcPts val="650"/>
              </a:spcBef>
              <a:buClr>
                <a:srgbClr val="0BD0D9"/>
              </a:buClr>
              <a:buSzPct val="95000"/>
              <a:buFont typeface="Wingdings 2" charset="0"/>
              <a:buChar char=""/>
            </a:pPr>
            <a:r>
              <a:rPr lang="en-US" altLang="zh-CN" dirty="0"/>
              <a:t>BSON format (binary JSON)</a:t>
            </a:r>
          </a:p>
          <a:p>
            <a:pPr algn="just">
              <a:spcBef>
                <a:spcPts val="650"/>
              </a:spcBef>
              <a:buClr>
                <a:srgbClr val="0BD0D9"/>
              </a:buClr>
              <a:buSzPct val="95000"/>
              <a:buFont typeface="Wingdings 2" charset="0"/>
              <a:buChar char=""/>
            </a:pPr>
            <a:endParaRPr lang="en-US" altLang="zh-CN" dirty="0"/>
          </a:p>
          <a:p>
            <a:pPr algn="just">
              <a:spcBef>
                <a:spcPts val="650"/>
              </a:spcBef>
              <a:buClr>
                <a:srgbClr val="0BD0D9"/>
              </a:buClr>
              <a:buSzPct val="95000"/>
              <a:buFont typeface="Wingdings 2" charset="0"/>
              <a:buChar char=""/>
            </a:pPr>
            <a:r>
              <a:rPr lang="en-US" altLang="zh-CN" dirty="0"/>
              <a:t>Developers can easily map to modern object-oriented languages without a complicated ORM layer. </a:t>
            </a:r>
          </a:p>
          <a:p>
            <a:pPr lvl="1" algn="just">
              <a:spcBef>
                <a:spcPts val="650"/>
              </a:spcBef>
              <a:buClr>
                <a:srgbClr val="0BD0D9"/>
              </a:buClr>
              <a:buSzPct val="95000"/>
              <a:buFont typeface="Wingdings 2" charset="0"/>
              <a:buChar char=""/>
            </a:pPr>
            <a:r>
              <a:rPr lang="en-US" b="0" i="0" dirty="0">
                <a:effectLst/>
                <a:latin typeface="Google Sans"/>
              </a:rPr>
              <a:t>An object-relational mapper provides an object-oriented layer between relational databases and object-oriented programming languages without having to write SQL queries</a:t>
            </a:r>
            <a:endParaRPr lang="en-US" altLang="zh-CN" dirty="0"/>
          </a:p>
          <a:p>
            <a:pPr algn="just">
              <a:spcBef>
                <a:spcPts val="650"/>
              </a:spcBef>
              <a:buClr>
                <a:srgbClr val="0BD0D9"/>
              </a:buClr>
              <a:buSzPct val="95000"/>
              <a:buFont typeface="Wingdings 2" charset="0"/>
              <a:buChar char=""/>
            </a:pPr>
            <a:endParaRPr lang="en-US" altLang="zh-CN" dirty="0"/>
          </a:p>
          <a:p>
            <a:pPr algn="just">
              <a:spcBef>
                <a:spcPts val="650"/>
              </a:spcBef>
              <a:buClr>
                <a:srgbClr val="0BD0D9"/>
              </a:buClr>
              <a:buSzPct val="95000"/>
              <a:buFont typeface="Wingdings 2" charset="0"/>
              <a:buChar char=""/>
            </a:pPr>
            <a:r>
              <a:rPr lang="en-US" altLang="zh-CN" dirty="0"/>
              <a:t>lightweight,  traversable,  efficient.</a:t>
            </a:r>
          </a:p>
          <a:p>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14</a:t>
            </a:fld>
            <a:endParaRPr lang="en-US" dirty="0"/>
          </a:p>
        </p:txBody>
      </p:sp>
    </p:spTree>
    <p:extLst>
      <p:ext uri="{BB962C8B-B14F-4D97-AF65-F5344CB8AC3E}">
        <p14:creationId xmlns:p14="http://schemas.microsoft.com/office/powerpoint/2010/main" val="2491143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44" y="244158"/>
            <a:ext cx="8436130" cy="1339850"/>
          </a:xfrm>
        </p:spPr>
        <p:txBody>
          <a:bodyPr>
            <a:normAutofit/>
          </a:bodyPr>
          <a:lstStyle/>
          <a:p>
            <a:r>
              <a:rPr lang="en-US" sz="4000" dirty="0"/>
              <a:t>Terms Mapping (DB vs. MongoDB)</a:t>
            </a:r>
          </a:p>
        </p:txBody>
      </p:sp>
      <p:sp>
        <p:nvSpPr>
          <p:cNvPr id="4" name="Slide Number Placeholder 3"/>
          <p:cNvSpPr>
            <a:spLocks noGrp="1"/>
          </p:cNvSpPr>
          <p:nvPr>
            <p:ph type="sldNum" sz="quarter" idx="12"/>
          </p:nvPr>
        </p:nvSpPr>
        <p:spPr/>
        <p:txBody>
          <a:bodyPr/>
          <a:lstStyle/>
          <a:p>
            <a:fld id="{EBFB1032-EA64-7144-B003-9BCC9D94B503}" type="slidenum">
              <a:rPr lang="en-US" smtClean="0"/>
              <a:t>15</a:t>
            </a:fld>
            <a:endParaRPr lang="en-US" dirty="0"/>
          </a:p>
        </p:txBody>
      </p:sp>
      <p:pic>
        <p:nvPicPr>
          <p:cNvPr id="6" name="Picture 5" descr="Screen Shot 2015-03-13 at 8.30.5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009" y="1950425"/>
            <a:ext cx="7606771" cy="3401212"/>
          </a:xfrm>
          <a:prstGeom prst="rect">
            <a:avLst/>
          </a:prstGeom>
        </p:spPr>
      </p:pic>
    </p:spTree>
    <p:extLst>
      <p:ext uri="{BB962C8B-B14F-4D97-AF65-F5344CB8AC3E}">
        <p14:creationId xmlns:p14="http://schemas.microsoft.com/office/powerpoint/2010/main" val="3126249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a:t>
            </a:r>
          </a:p>
        </p:txBody>
      </p:sp>
      <p:sp>
        <p:nvSpPr>
          <p:cNvPr id="19" name="Content Placeholder 2"/>
          <p:cNvSpPr>
            <a:spLocks noGrp="1"/>
          </p:cNvSpPr>
          <p:nvPr>
            <p:ph idx="1"/>
          </p:nvPr>
        </p:nvSpPr>
        <p:spPr>
          <a:xfrm>
            <a:off x="5212081" y="2016760"/>
            <a:ext cx="3312160" cy="3124200"/>
          </a:xfrm>
        </p:spPr>
        <p:txBody>
          <a:bodyPr>
            <a:noAutofit/>
          </a:bodyPr>
          <a:lstStyle/>
          <a:p>
            <a:r>
              <a:rPr lang="en-US" sz="1800" b="1" i="1" dirty="0">
                <a:solidFill>
                  <a:srgbClr val="800000"/>
                </a:solidFill>
              </a:rPr>
              <a:t>Field Value</a:t>
            </a:r>
          </a:p>
          <a:p>
            <a:pPr lvl="1"/>
            <a:r>
              <a:rPr lang="en-US" sz="1600" dirty="0"/>
              <a:t>Scalar (Int, Boolean, String, Date, …)</a:t>
            </a:r>
          </a:p>
          <a:p>
            <a:pPr lvl="1"/>
            <a:endParaRPr lang="en-US" sz="1600" dirty="0"/>
          </a:p>
          <a:p>
            <a:pPr lvl="1"/>
            <a:r>
              <a:rPr lang="en-US" sz="1600" dirty="0"/>
              <a:t>Document (Embedding or Nesting)</a:t>
            </a:r>
          </a:p>
          <a:p>
            <a:pPr lvl="1"/>
            <a:endParaRPr lang="en-US" sz="1600" dirty="0"/>
          </a:p>
          <a:p>
            <a:pPr lvl="1"/>
            <a:r>
              <a:rPr lang="en-US" sz="1600" dirty="0"/>
              <a:t>Array of JSON objects</a:t>
            </a:r>
          </a:p>
          <a:p>
            <a:pPr lvl="1"/>
            <a:endParaRPr lang="en-US" sz="1600" dirty="0"/>
          </a:p>
          <a:p>
            <a:pPr lvl="1"/>
            <a:endParaRPr lang="en-US" sz="1600" dirty="0"/>
          </a:p>
        </p:txBody>
      </p:sp>
      <p:sp>
        <p:nvSpPr>
          <p:cNvPr id="4" name="Slide Number Placeholder 3"/>
          <p:cNvSpPr>
            <a:spLocks noGrp="1"/>
          </p:cNvSpPr>
          <p:nvPr>
            <p:ph type="sldNum" sz="quarter" idx="12"/>
          </p:nvPr>
        </p:nvSpPr>
        <p:spPr/>
        <p:txBody>
          <a:bodyPr/>
          <a:lstStyle/>
          <a:p>
            <a:fld id="{EBFB1032-EA64-7144-B003-9BCC9D94B503}" type="slidenum">
              <a:rPr lang="en-US" smtClean="0"/>
              <a:t>16</a:t>
            </a:fld>
            <a:endParaRPr lang="en-US" dirty="0"/>
          </a:p>
        </p:txBody>
      </p:sp>
      <p:pic>
        <p:nvPicPr>
          <p:cNvPr id="7" name="Picture 6" descr="Screen Shot 2015-03-13 at 10.27.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282" y="1788160"/>
            <a:ext cx="3924636" cy="4456430"/>
          </a:xfrm>
          <a:prstGeom prst="rect">
            <a:avLst/>
          </a:prstGeom>
        </p:spPr>
      </p:pic>
      <p:cxnSp>
        <p:nvCxnSpPr>
          <p:cNvPr id="9" name="Straight Arrow Connector 8"/>
          <p:cNvCxnSpPr/>
          <p:nvPr/>
        </p:nvCxnSpPr>
        <p:spPr>
          <a:xfrm>
            <a:off x="1146895" y="2794000"/>
            <a:ext cx="446387" cy="5283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16696" y="2455446"/>
            <a:ext cx="1476586" cy="338554"/>
          </a:xfrm>
          <a:prstGeom prst="rect">
            <a:avLst/>
          </a:prstGeom>
          <a:noFill/>
        </p:spPr>
        <p:txBody>
          <a:bodyPr wrap="none" rtlCol="0">
            <a:spAutoFit/>
          </a:bodyPr>
          <a:lstStyle/>
          <a:p>
            <a:r>
              <a:rPr lang="en-US" sz="1600" dirty="0"/>
              <a:t>One document</a:t>
            </a:r>
          </a:p>
        </p:txBody>
      </p:sp>
      <p:cxnSp>
        <p:nvCxnSpPr>
          <p:cNvPr id="12" name="Straight Arrow Connector 11"/>
          <p:cNvCxnSpPr/>
          <p:nvPr/>
        </p:nvCxnSpPr>
        <p:spPr>
          <a:xfrm>
            <a:off x="1898735" y="1493520"/>
            <a:ext cx="507347" cy="6188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122536" y="1175286"/>
            <a:ext cx="1218202" cy="338554"/>
          </a:xfrm>
          <a:prstGeom prst="rect">
            <a:avLst/>
          </a:prstGeom>
          <a:noFill/>
        </p:spPr>
        <p:txBody>
          <a:bodyPr wrap="none" rtlCol="0">
            <a:spAutoFit/>
          </a:bodyPr>
          <a:lstStyle/>
          <a:p>
            <a:r>
              <a:rPr lang="en-US" sz="1600" dirty="0"/>
              <a:t>Field Name</a:t>
            </a:r>
          </a:p>
        </p:txBody>
      </p:sp>
      <p:cxnSp>
        <p:nvCxnSpPr>
          <p:cNvPr id="16" name="Straight Arrow Connector 15"/>
          <p:cNvCxnSpPr/>
          <p:nvPr/>
        </p:nvCxnSpPr>
        <p:spPr>
          <a:xfrm flipH="1">
            <a:off x="3615775" y="1662797"/>
            <a:ext cx="944880" cy="4495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129354" y="1344563"/>
            <a:ext cx="1174019" cy="338554"/>
          </a:xfrm>
          <a:prstGeom prst="rect">
            <a:avLst/>
          </a:prstGeom>
          <a:noFill/>
        </p:spPr>
        <p:txBody>
          <a:bodyPr wrap="none" rtlCol="0">
            <a:spAutoFit/>
          </a:bodyPr>
          <a:lstStyle/>
          <a:p>
            <a:r>
              <a:rPr lang="en-US" sz="1600" dirty="0"/>
              <a:t>Field Value</a:t>
            </a:r>
          </a:p>
        </p:txBody>
      </p:sp>
    </p:spTree>
    <p:extLst>
      <p:ext uri="{BB962C8B-B14F-4D97-AF65-F5344CB8AC3E}">
        <p14:creationId xmlns:p14="http://schemas.microsoft.com/office/powerpoint/2010/main" val="345105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sp>
        <p:nvSpPr>
          <p:cNvPr id="4" name="Slide Number Placeholder 3"/>
          <p:cNvSpPr>
            <a:spLocks noGrp="1"/>
          </p:cNvSpPr>
          <p:nvPr>
            <p:ph type="sldNum" sz="quarter" idx="12"/>
          </p:nvPr>
        </p:nvSpPr>
        <p:spPr/>
        <p:txBody>
          <a:bodyPr/>
          <a:lstStyle/>
          <a:p>
            <a:fld id="{EBFB1032-EA64-7144-B003-9BCC9D94B503}" type="slidenum">
              <a:rPr lang="en-US" smtClean="0"/>
              <a:t>17</a:t>
            </a:fld>
            <a:endParaRPr lang="en-US" dirty="0"/>
          </a:p>
        </p:txBody>
      </p:sp>
      <p:pic>
        <p:nvPicPr>
          <p:cNvPr id="5" name="Picture 4" descr="Screen Shot 2015-03-13 at 10.55.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058" y="1937004"/>
            <a:ext cx="3686671" cy="3695146"/>
          </a:xfrm>
          <a:prstGeom prst="rect">
            <a:avLst/>
          </a:prstGeom>
        </p:spPr>
      </p:pic>
      <p:grpSp>
        <p:nvGrpSpPr>
          <p:cNvPr id="3" name="Group 2"/>
          <p:cNvGrpSpPr/>
          <p:nvPr/>
        </p:nvGrpSpPr>
        <p:grpSpPr>
          <a:xfrm>
            <a:off x="4191000" y="2428293"/>
            <a:ext cx="4054475" cy="1972350"/>
            <a:chOff x="4191000" y="2428293"/>
            <a:chExt cx="4054475" cy="1972350"/>
          </a:xfrm>
        </p:grpSpPr>
        <p:sp>
          <p:nvSpPr>
            <p:cNvPr id="6" name="Right Arrow 5"/>
            <p:cNvSpPr/>
            <p:nvPr/>
          </p:nvSpPr>
          <p:spPr>
            <a:xfrm>
              <a:off x="4191000" y="3331400"/>
              <a:ext cx="762000" cy="895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128942" y="2428293"/>
              <a:ext cx="3116533" cy="646331"/>
            </a:xfrm>
            <a:prstGeom prst="rect">
              <a:avLst/>
            </a:prstGeom>
            <a:noFill/>
          </p:spPr>
          <p:txBody>
            <a:bodyPr wrap="square" rtlCol="0">
              <a:spAutoFit/>
            </a:bodyPr>
            <a:lstStyle/>
            <a:p>
              <a:r>
                <a:rPr lang="en-US" b="1" dirty="0">
                  <a:solidFill>
                    <a:srgbClr val="800000"/>
                  </a:solidFill>
                </a:rPr>
                <a:t>Remember it is stored in binary formats (BSON)</a:t>
              </a:r>
            </a:p>
          </p:txBody>
        </p:sp>
        <p:pic>
          <p:nvPicPr>
            <p:cNvPr id="8" name="Picture 7" descr="Screen Shot 2015-03-13 at 10.58.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117" y="3093701"/>
              <a:ext cx="2525645" cy="1306942"/>
            </a:xfrm>
            <a:prstGeom prst="rect">
              <a:avLst/>
            </a:prstGeom>
          </p:spPr>
        </p:pic>
      </p:grpSp>
    </p:spTree>
    <p:extLst>
      <p:ext uri="{BB962C8B-B14F-4D97-AF65-F5344CB8AC3E}">
        <p14:creationId xmlns:p14="http://schemas.microsoft.com/office/powerpoint/2010/main" val="129940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Model</a:t>
            </a:r>
          </a:p>
        </p:txBody>
      </p:sp>
      <p:sp>
        <p:nvSpPr>
          <p:cNvPr id="4" name="Slide Number Placeholder 3"/>
          <p:cNvSpPr>
            <a:spLocks noGrp="1"/>
          </p:cNvSpPr>
          <p:nvPr>
            <p:ph type="sldNum" sz="quarter" idx="12"/>
          </p:nvPr>
        </p:nvSpPr>
        <p:spPr/>
        <p:txBody>
          <a:bodyPr/>
          <a:lstStyle/>
          <a:p>
            <a:fld id="{EBFB1032-EA64-7144-B003-9BCC9D94B503}" type="slidenum">
              <a:rPr lang="en-US" smtClean="0"/>
              <a:t>18</a:t>
            </a:fld>
            <a:endParaRPr lang="en-US" dirty="0"/>
          </a:p>
        </p:txBody>
      </p:sp>
      <p:sp>
        <p:nvSpPr>
          <p:cNvPr id="5" name="TextBox 4"/>
          <p:cNvSpPr txBox="1"/>
          <p:nvPr/>
        </p:nvSpPr>
        <p:spPr>
          <a:xfrm>
            <a:off x="294641" y="1673860"/>
            <a:ext cx="4371885" cy="369332"/>
          </a:xfrm>
          <a:prstGeom prst="rect">
            <a:avLst/>
          </a:prstGeom>
          <a:noFill/>
        </p:spPr>
        <p:txBody>
          <a:bodyPr wrap="none" rtlCol="0">
            <a:spAutoFit/>
          </a:bodyPr>
          <a:lstStyle/>
          <a:p>
            <a:r>
              <a:rPr lang="en-US" dirty="0"/>
              <a:t>One </a:t>
            </a:r>
            <a:r>
              <a:rPr lang="en-US" b="1" i="1" dirty="0">
                <a:solidFill>
                  <a:srgbClr val="FF0000"/>
                </a:solidFill>
              </a:rPr>
              <a:t>document</a:t>
            </a:r>
            <a:r>
              <a:rPr lang="en-US" dirty="0">
                <a:solidFill>
                  <a:srgbClr val="FF0000"/>
                </a:solidFill>
              </a:rPr>
              <a:t> </a:t>
            </a:r>
            <a:r>
              <a:rPr lang="en-US" dirty="0"/>
              <a:t>(e.g., one </a:t>
            </a:r>
            <a:r>
              <a:rPr lang="en-US" dirty="0">
                <a:solidFill>
                  <a:srgbClr val="800000"/>
                </a:solidFill>
              </a:rPr>
              <a:t>tuple</a:t>
            </a:r>
            <a:r>
              <a:rPr lang="en-US" dirty="0"/>
              <a:t> in RDBMS)</a:t>
            </a:r>
          </a:p>
        </p:txBody>
      </p:sp>
      <p:pic>
        <p:nvPicPr>
          <p:cNvPr id="6" name="Picture 5" descr="Screen Shot 2015-03-13 at 10.37.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 y="2063512"/>
            <a:ext cx="3535680" cy="1353820"/>
          </a:xfrm>
          <a:prstGeom prst="rect">
            <a:avLst/>
          </a:prstGeom>
          <a:ln>
            <a:solidFill>
              <a:schemeClr val="tx1"/>
            </a:solidFill>
          </a:ln>
        </p:spPr>
      </p:pic>
      <p:pic>
        <p:nvPicPr>
          <p:cNvPr id="7" name="Picture 6" descr="Screen Shot 2015-03-13 at 10.39.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41" y="4069218"/>
            <a:ext cx="4612639" cy="2287132"/>
          </a:xfrm>
          <a:prstGeom prst="rect">
            <a:avLst/>
          </a:prstGeom>
        </p:spPr>
      </p:pic>
      <p:sp>
        <p:nvSpPr>
          <p:cNvPr id="8" name="TextBox 7"/>
          <p:cNvSpPr txBox="1"/>
          <p:nvPr/>
        </p:nvSpPr>
        <p:spPr>
          <a:xfrm>
            <a:off x="294641" y="3805208"/>
            <a:ext cx="4458334" cy="369332"/>
          </a:xfrm>
          <a:prstGeom prst="rect">
            <a:avLst/>
          </a:prstGeom>
          <a:noFill/>
        </p:spPr>
        <p:txBody>
          <a:bodyPr wrap="none" rtlCol="0">
            <a:spAutoFit/>
          </a:bodyPr>
          <a:lstStyle/>
          <a:p>
            <a:r>
              <a:rPr lang="en-US" dirty="0"/>
              <a:t>One </a:t>
            </a:r>
            <a:r>
              <a:rPr lang="en-US" b="1" i="1" dirty="0">
                <a:solidFill>
                  <a:srgbClr val="FF0000"/>
                </a:solidFill>
              </a:rPr>
              <a:t>Collection</a:t>
            </a:r>
            <a:r>
              <a:rPr lang="en-US" dirty="0"/>
              <a:t> (e.g., one </a:t>
            </a:r>
            <a:r>
              <a:rPr lang="en-US" dirty="0">
                <a:solidFill>
                  <a:srgbClr val="800000"/>
                </a:solidFill>
              </a:rPr>
              <a:t>Table</a:t>
            </a:r>
            <a:r>
              <a:rPr lang="en-US" dirty="0"/>
              <a:t> in RDBMS)</a:t>
            </a:r>
          </a:p>
        </p:txBody>
      </p:sp>
      <p:sp>
        <p:nvSpPr>
          <p:cNvPr id="9" name="TextBox 8"/>
          <p:cNvSpPr txBox="1"/>
          <p:nvPr/>
        </p:nvSpPr>
        <p:spPr>
          <a:xfrm>
            <a:off x="5201921" y="1712761"/>
            <a:ext cx="3413759" cy="1815882"/>
          </a:xfrm>
          <a:prstGeom prst="rect">
            <a:avLst/>
          </a:prstGeom>
          <a:noFill/>
        </p:spPr>
        <p:txBody>
          <a:bodyPr wrap="square" rtlCol="0">
            <a:spAutoFit/>
          </a:bodyPr>
          <a:lstStyle/>
          <a:p>
            <a:pPr marL="285750" indent="-285750">
              <a:buFont typeface="Arial"/>
              <a:buChar char="•"/>
            </a:pPr>
            <a:r>
              <a:rPr lang="en-US" sz="1600" b="1" dirty="0">
                <a:solidFill>
                  <a:srgbClr val="800000"/>
                </a:solidFill>
                <a:latin typeface="Times New Roman"/>
                <a:cs typeface="Times New Roman"/>
              </a:rPr>
              <a:t>Collection</a:t>
            </a:r>
            <a:r>
              <a:rPr lang="en-US" sz="1600" dirty="0">
                <a:latin typeface="Times New Roman"/>
                <a:cs typeface="Times New Roman"/>
              </a:rPr>
              <a:t> is a group of similar documents</a:t>
            </a:r>
          </a:p>
          <a:p>
            <a:pPr marL="285750" indent="-285750">
              <a:buFont typeface="Arial"/>
              <a:buChar char="•"/>
            </a:pPr>
            <a:endParaRPr lang="en-US" sz="1600" dirty="0">
              <a:latin typeface="Times New Roman"/>
              <a:cs typeface="Times New Roman"/>
            </a:endParaRPr>
          </a:p>
          <a:p>
            <a:pPr marL="285750" indent="-285750">
              <a:buFont typeface="Arial"/>
              <a:buChar char="•"/>
            </a:pPr>
            <a:r>
              <a:rPr lang="en-US" sz="1600" dirty="0">
                <a:latin typeface="Times New Roman"/>
                <a:cs typeface="Times New Roman"/>
              </a:rPr>
              <a:t>Within a collection, each document must have a unique Id</a:t>
            </a:r>
          </a:p>
          <a:p>
            <a:endParaRPr lang="en-US" sz="1600" dirty="0"/>
          </a:p>
          <a:p>
            <a:pPr marL="285750" indent="-285750">
              <a:buFont typeface="Arial"/>
              <a:buChar char="•"/>
            </a:pPr>
            <a:endParaRPr lang="en-US" sz="1600" dirty="0"/>
          </a:p>
        </p:txBody>
      </p:sp>
      <p:sp>
        <p:nvSpPr>
          <p:cNvPr id="10" name="Rectangle 9"/>
          <p:cNvSpPr/>
          <p:nvPr/>
        </p:nvSpPr>
        <p:spPr>
          <a:xfrm>
            <a:off x="5334000" y="4028578"/>
            <a:ext cx="3098800" cy="9753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FF00"/>
                </a:solidFill>
              </a:rPr>
              <a:t>Unlike RDBMS: </a:t>
            </a:r>
          </a:p>
          <a:p>
            <a:pPr algn="ctr"/>
            <a:r>
              <a:rPr lang="en-US" b="1" dirty="0">
                <a:solidFill>
                  <a:srgbClr val="FFFF00"/>
                </a:solidFill>
              </a:rPr>
              <a:t>No Integrity Constraints in MongoDB</a:t>
            </a:r>
          </a:p>
        </p:txBody>
      </p:sp>
    </p:spTree>
    <p:extLst>
      <p:ext uri="{BB962C8B-B14F-4D97-AF65-F5344CB8AC3E}">
        <p14:creationId xmlns:p14="http://schemas.microsoft.com/office/powerpoint/2010/main" val="184241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Model</a:t>
            </a:r>
          </a:p>
        </p:txBody>
      </p:sp>
      <p:sp>
        <p:nvSpPr>
          <p:cNvPr id="4" name="Slide Number Placeholder 3"/>
          <p:cNvSpPr>
            <a:spLocks noGrp="1"/>
          </p:cNvSpPr>
          <p:nvPr>
            <p:ph type="sldNum" sz="quarter" idx="12"/>
          </p:nvPr>
        </p:nvSpPr>
        <p:spPr/>
        <p:txBody>
          <a:bodyPr/>
          <a:lstStyle/>
          <a:p>
            <a:fld id="{EBFB1032-EA64-7144-B003-9BCC9D94B503}" type="slidenum">
              <a:rPr lang="en-US" smtClean="0"/>
              <a:t>19</a:t>
            </a:fld>
            <a:endParaRPr lang="en-US" dirty="0"/>
          </a:p>
        </p:txBody>
      </p:sp>
      <p:sp>
        <p:nvSpPr>
          <p:cNvPr id="5" name="TextBox 4"/>
          <p:cNvSpPr txBox="1"/>
          <p:nvPr/>
        </p:nvSpPr>
        <p:spPr>
          <a:xfrm>
            <a:off x="294641" y="1673860"/>
            <a:ext cx="4371885" cy="369332"/>
          </a:xfrm>
          <a:prstGeom prst="rect">
            <a:avLst/>
          </a:prstGeom>
          <a:noFill/>
        </p:spPr>
        <p:txBody>
          <a:bodyPr wrap="none" rtlCol="0">
            <a:spAutoFit/>
          </a:bodyPr>
          <a:lstStyle/>
          <a:p>
            <a:r>
              <a:rPr lang="en-US" dirty="0"/>
              <a:t>One </a:t>
            </a:r>
            <a:r>
              <a:rPr lang="en-US" b="1" i="1" dirty="0">
                <a:solidFill>
                  <a:srgbClr val="FF0000"/>
                </a:solidFill>
              </a:rPr>
              <a:t>document</a:t>
            </a:r>
            <a:r>
              <a:rPr lang="en-US" dirty="0">
                <a:solidFill>
                  <a:srgbClr val="FF0000"/>
                </a:solidFill>
              </a:rPr>
              <a:t> </a:t>
            </a:r>
            <a:r>
              <a:rPr lang="en-US" dirty="0"/>
              <a:t>(e.g., one </a:t>
            </a:r>
            <a:r>
              <a:rPr lang="en-US" dirty="0">
                <a:solidFill>
                  <a:srgbClr val="800000"/>
                </a:solidFill>
              </a:rPr>
              <a:t>tuple</a:t>
            </a:r>
            <a:r>
              <a:rPr lang="en-US" dirty="0"/>
              <a:t> in RDBMS)</a:t>
            </a:r>
          </a:p>
        </p:txBody>
      </p:sp>
      <p:pic>
        <p:nvPicPr>
          <p:cNvPr id="6" name="Picture 5" descr="Screen Shot 2015-03-13 at 10.37.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 y="2063512"/>
            <a:ext cx="3535680" cy="1353820"/>
          </a:xfrm>
          <a:prstGeom prst="rect">
            <a:avLst/>
          </a:prstGeom>
          <a:ln>
            <a:solidFill>
              <a:schemeClr val="tx1"/>
            </a:solidFill>
          </a:ln>
        </p:spPr>
      </p:pic>
      <p:pic>
        <p:nvPicPr>
          <p:cNvPr id="7" name="Picture 6" descr="Screen Shot 2015-03-13 at 10.39.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41" y="4069218"/>
            <a:ext cx="4612639" cy="2287132"/>
          </a:xfrm>
          <a:prstGeom prst="rect">
            <a:avLst/>
          </a:prstGeom>
        </p:spPr>
      </p:pic>
      <p:sp>
        <p:nvSpPr>
          <p:cNvPr id="8" name="TextBox 7"/>
          <p:cNvSpPr txBox="1"/>
          <p:nvPr/>
        </p:nvSpPr>
        <p:spPr>
          <a:xfrm>
            <a:off x="294641" y="3805208"/>
            <a:ext cx="4458334" cy="369332"/>
          </a:xfrm>
          <a:prstGeom prst="rect">
            <a:avLst/>
          </a:prstGeom>
          <a:noFill/>
        </p:spPr>
        <p:txBody>
          <a:bodyPr wrap="none" rtlCol="0">
            <a:spAutoFit/>
          </a:bodyPr>
          <a:lstStyle/>
          <a:p>
            <a:r>
              <a:rPr lang="en-US" dirty="0"/>
              <a:t>One </a:t>
            </a:r>
            <a:r>
              <a:rPr lang="en-US" b="1" i="1" dirty="0">
                <a:solidFill>
                  <a:srgbClr val="FF0000"/>
                </a:solidFill>
              </a:rPr>
              <a:t>Collection</a:t>
            </a:r>
            <a:r>
              <a:rPr lang="en-US" dirty="0"/>
              <a:t> (e.g., one </a:t>
            </a:r>
            <a:r>
              <a:rPr lang="en-US" dirty="0">
                <a:solidFill>
                  <a:srgbClr val="800000"/>
                </a:solidFill>
              </a:rPr>
              <a:t>Table</a:t>
            </a:r>
            <a:r>
              <a:rPr lang="en-US" dirty="0"/>
              <a:t> in RDBMS)</a:t>
            </a:r>
          </a:p>
        </p:txBody>
      </p:sp>
      <p:sp>
        <p:nvSpPr>
          <p:cNvPr id="9" name="TextBox 8"/>
          <p:cNvSpPr txBox="1"/>
          <p:nvPr/>
        </p:nvSpPr>
        <p:spPr>
          <a:xfrm>
            <a:off x="4953002" y="1712761"/>
            <a:ext cx="3413759" cy="3046988"/>
          </a:xfrm>
          <a:prstGeom prst="rect">
            <a:avLst/>
          </a:prstGeom>
          <a:noFill/>
        </p:spPr>
        <p:txBody>
          <a:bodyPr wrap="square" rtlCol="0">
            <a:spAutoFit/>
          </a:bodyPr>
          <a:lstStyle/>
          <a:p>
            <a:pPr marL="285750" indent="-285750">
              <a:buFont typeface="Arial"/>
              <a:buChar char="•"/>
            </a:pPr>
            <a:endParaRPr lang="en-US" sz="1600" dirty="0">
              <a:latin typeface="Times New Roman"/>
              <a:cs typeface="Times New Roman"/>
            </a:endParaRPr>
          </a:p>
          <a:p>
            <a:pPr marL="285750" indent="-285750">
              <a:buFont typeface="Arial"/>
              <a:buChar char="•"/>
            </a:pPr>
            <a:r>
              <a:rPr lang="hu-HU" dirty="0">
                <a:latin typeface="Times New Roman"/>
                <a:cs typeface="Times New Roman"/>
              </a:rPr>
              <a:t>The field names </a:t>
            </a:r>
            <a:r>
              <a:rPr lang="hu-HU" b="1" dirty="0">
                <a:latin typeface="Times New Roman"/>
                <a:cs typeface="Times New Roman"/>
              </a:rPr>
              <a:t>cannot</a:t>
            </a:r>
            <a:r>
              <a:rPr lang="hu-HU" dirty="0">
                <a:latin typeface="Times New Roman"/>
                <a:cs typeface="Times New Roman"/>
              </a:rPr>
              <a:t> start with the </a:t>
            </a:r>
            <a:r>
              <a:rPr lang="hu-HU" b="1" dirty="0">
                <a:solidFill>
                  <a:srgbClr val="FF0000"/>
                </a:solidFill>
                <a:latin typeface="Times New Roman"/>
                <a:cs typeface="Times New Roman"/>
              </a:rPr>
              <a:t>$</a:t>
            </a:r>
            <a:r>
              <a:rPr lang="hu-HU" dirty="0">
                <a:latin typeface="Times New Roman"/>
                <a:cs typeface="Times New Roman"/>
              </a:rPr>
              <a:t> character</a:t>
            </a:r>
          </a:p>
          <a:p>
            <a:pPr marL="285750" indent="-285750">
              <a:buFont typeface="Arial"/>
              <a:buChar char="•"/>
            </a:pPr>
            <a:endParaRPr lang="hu-HU" dirty="0">
              <a:latin typeface="Times New Roman"/>
              <a:cs typeface="Times New Roman"/>
            </a:endParaRPr>
          </a:p>
          <a:p>
            <a:pPr marL="285750" indent="-285750">
              <a:buFont typeface="Arial"/>
              <a:buChar char="•"/>
            </a:pPr>
            <a:r>
              <a:rPr lang="hu-HU" dirty="0">
                <a:latin typeface="Times New Roman"/>
                <a:cs typeface="Times New Roman"/>
              </a:rPr>
              <a:t>The field names </a:t>
            </a:r>
            <a:r>
              <a:rPr lang="hu-HU" b="1" dirty="0">
                <a:latin typeface="Times New Roman"/>
                <a:cs typeface="Times New Roman"/>
              </a:rPr>
              <a:t>cannot</a:t>
            </a:r>
            <a:r>
              <a:rPr lang="hu-HU" dirty="0">
                <a:latin typeface="Times New Roman"/>
                <a:cs typeface="Times New Roman"/>
              </a:rPr>
              <a:t> contain the </a:t>
            </a:r>
            <a:r>
              <a:rPr lang="hu-HU" b="1" dirty="0">
                <a:solidFill>
                  <a:srgbClr val="FF0000"/>
                </a:solidFill>
                <a:latin typeface="Times New Roman"/>
                <a:cs typeface="Times New Roman"/>
              </a:rPr>
              <a:t>.</a:t>
            </a:r>
            <a:r>
              <a:rPr lang="hu-HU" dirty="0">
                <a:latin typeface="Times New Roman"/>
                <a:cs typeface="Times New Roman"/>
              </a:rPr>
              <a:t> character </a:t>
            </a:r>
          </a:p>
          <a:p>
            <a:pPr marL="285750" indent="-285750">
              <a:buFont typeface="Arial"/>
              <a:buChar char="•"/>
            </a:pPr>
            <a:endParaRPr lang="hu-HU" dirty="0">
              <a:latin typeface="Times New Roman"/>
              <a:cs typeface="Times New Roman"/>
            </a:endParaRPr>
          </a:p>
          <a:p>
            <a:pPr marL="285750" indent="-285750">
              <a:buFont typeface="Arial"/>
              <a:buChar char="•"/>
            </a:pPr>
            <a:r>
              <a:rPr lang="hu-HU" dirty="0">
                <a:latin typeface="Times New Roman"/>
                <a:cs typeface="Times New Roman"/>
              </a:rPr>
              <a:t>Max size of single document 16MB</a:t>
            </a:r>
          </a:p>
          <a:p>
            <a:pPr marL="285750" indent="-285750">
              <a:buFont typeface="Arial"/>
              <a:buChar char="•"/>
            </a:pPr>
            <a:endParaRPr lang="en-US" sz="1600" dirty="0"/>
          </a:p>
          <a:p>
            <a:pPr marL="285750" indent="-285750">
              <a:buFont typeface="Arial"/>
              <a:buChar char="•"/>
            </a:pPr>
            <a:endParaRPr lang="en-US" sz="1600" dirty="0"/>
          </a:p>
        </p:txBody>
      </p:sp>
    </p:spTree>
    <p:extLst>
      <p:ext uri="{BB962C8B-B14F-4D97-AF65-F5344CB8AC3E}">
        <p14:creationId xmlns:p14="http://schemas.microsoft.com/office/powerpoint/2010/main" val="123258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solidFill>
                  <a:srgbClr val="04617B"/>
                </a:solidFill>
                <a:latin typeface="Calibri" charset="0"/>
              </a:rPr>
              <a:t>What is MongoDB?</a:t>
            </a:r>
            <a:endParaRPr lang="en-US" dirty="0"/>
          </a:p>
        </p:txBody>
      </p:sp>
      <p:sp>
        <p:nvSpPr>
          <p:cNvPr id="3" name="Content Placeholder 2"/>
          <p:cNvSpPr>
            <a:spLocks noGrp="1"/>
          </p:cNvSpPr>
          <p:nvPr>
            <p:ph idx="1"/>
          </p:nvPr>
        </p:nvSpPr>
        <p:spPr>
          <a:xfrm>
            <a:off x="288871" y="1541129"/>
            <a:ext cx="7956657" cy="3931920"/>
          </a:xfrm>
        </p:spPr>
        <p:txBody>
          <a:bodyPr/>
          <a:lstStyle/>
          <a:p>
            <a:pPr algn="just"/>
            <a:r>
              <a:rPr lang="en-US" altLang="zh-CN" b="1" dirty="0">
                <a:solidFill>
                  <a:srgbClr val="000000"/>
                </a:solidFill>
              </a:rPr>
              <a:t>Definition: </a:t>
            </a:r>
            <a:r>
              <a:rPr lang="en-US" altLang="zh-CN" dirty="0">
                <a:solidFill>
                  <a:srgbClr val="000000"/>
                </a:solidFill>
              </a:rPr>
              <a:t>MongoDB is an </a:t>
            </a:r>
            <a:r>
              <a:rPr lang="en-US" altLang="zh-CN" b="1" dirty="0">
                <a:solidFill>
                  <a:srgbClr val="008000"/>
                </a:solidFill>
              </a:rPr>
              <a:t>open source</a:t>
            </a:r>
            <a:r>
              <a:rPr lang="en-US" altLang="zh-CN" dirty="0">
                <a:solidFill>
                  <a:srgbClr val="000000"/>
                </a:solidFill>
              </a:rPr>
              <a:t>, </a:t>
            </a:r>
            <a:r>
              <a:rPr lang="en-US" altLang="zh-CN" b="1" dirty="0">
                <a:solidFill>
                  <a:srgbClr val="FF6600"/>
                </a:solidFill>
              </a:rPr>
              <a:t>document-oriented</a:t>
            </a:r>
            <a:r>
              <a:rPr lang="en-US" altLang="zh-CN" dirty="0">
                <a:solidFill>
                  <a:srgbClr val="000000"/>
                </a:solidFill>
              </a:rPr>
              <a:t> database designed with both scalability and developer agility in mind. </a:t>
            </a:r>
          </a:p>
          <a:p>
            <a:pPr algn="just"/>
            <a:r>
              <a:rPr lang="en-US" altLang="zh-CN" dirty="0">
                <a:solidFill>
                  <a:srgbClr val="000000"/>
                </a:solidFill>
              </a:rPr>
              <a:t>Instead of storing your data</a:t>
            </a:r>
            <a:r>
              <a:rPr lang="en-US" altLang="zh-CN" dirty="0">
                <a:solidFill>
                  <a:schemeClr val="tx1"/>
                </a:solidFill>
              </a:rPr>
              <a:t> in </a:t>
            </a:r>
            <a:r>
              <a:rPr lang="en-US" altLang="zh-CN" dirty="0">
                <a:solidFill>
                  <a:srgbClr val="FF0000"/>
                </a:solidFill>
              </a:rPr>
              <a:t>tables and rows</a:t>
            </a:r>
            <a:r>
              <a:rPr lang="en-US" altLang="zh-CN" dirty="0">
                <a:solidFill>
                  <a:srgbClr val="000000"/>
                </a:solidFill>
              </a:rPr>
              <a:t> as you would with a relational database, in MongoDB you store </a:t>
            </a:r>
            <a:r>
              <a:rPr lang="en-US" altLang="zh-CN" b="1" dirty="0">
                <a:solidFill>
                  <a:srgbClr val="0000FF"/>
                </a:solidFill>
              </a:rPr>
              <a:t>JSON-like documents </a:t>
            </a:r>
            <a:r>
              <a:rPr lang="en-US" altLang="zh-CN" dirty="0">
                <a:solidFill>
                  <a:srgbClr val="000000"/>
                </a:solidFill>
              </a:rPr>
              <a:t>with </a:t>
            </a:r>
            <a:r>
              <a:rPr lang="en-US" altLang="zh-CN" b="1" dirty="0">
                <a:solidFill>
                  <a:srgbClr val="800000"/>
                </a:solidFill>
              </a:rPr>
              <a:t>dynamic schemas (schema-free, schemaless)</a:t>
            </a:r>
            <a:r>
              <a:rPr lang="en-US" altLang="zh-CN" dirty="0">
                <a:solidFill>
                  <a:srgbClr val="000000"/>
                </a:solidFill>
              </a:rPr>
              <a:t>.</a:t>
            </a:r>
          </a:p>
          <a:p>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2</a:t>
            </a:fld>
            <a:endParaRPr lang="en-US" dirty="0"/>
          </a:p>
        </p:txBody>
      </p:sp>
      <p:pic>
        <p:nvPicPr>
          <p:cNvPr id="24" name="Picture 23" descr="Screen Shot 2015-03-13 at 8.29.2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686" y="3855779"/>
            <a:ext cx="6050585" cy="2675892"/>
          </a:xfrm>
          <a:prstGeom prst="rect">
            <a:avLst/>
          </a:prstGeom>
        </p:spPr>
      </p:pic>
    </p:spTree>
    <p:extLst>
      <p:ext uri="{BB962C8B-B14F-4D97-AF65-F5344CB8AC3E}">
        <p14:creationId xmlns:p14="http://schemas.microsoft.com/office/powerpoint/2010/main" val="1845622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6613" y="244158"/>
            <a:ext cx="3904302" cy="1339850"/>
          </a:xfrm>
        </p:spPr>
        <p:txBody>
          <a:bodyPr>
            <a:noAutofit/>
          </a:bodyPr>
          <a:lstStyle/>
          <a:p>
            <a:r>
              <a:rPr lang="en-US" sz="3200" dirty="0"/>
              <a:t>Example Document in MongoDB</a:t>
            </a:r>
          </a:p>
        </p:txBody>
      </p:sp>
      <p:sp>
        <p:nvSpPr>
          <p:cNvPr id="4" name="Slide Number Placeholder 3"/>
          <p:cNvSpPr>
            <a:spLocks noGrp="1"/>
          </p:cNvSpPr>
          <p:nvPr>
            <p:ph type="sldNum" sz="quarter" idx="12"/>
          </p:nvPr>
        </p:nvSpPr>
        <p:spPr/>
        <p:txBody>
          <a:bodyPr/>
          <a:lstStyle/>
          <a:p>
            <a:fld id="{EBFB1032-EA64-7144-B003-9BCC9D94B503}" type="slidenum">
              <a:rPr lang="en-US" smtClean="0"/>
              <a:t>20</a:t>
            </a:fld>
            <a:endParaRPr lang="en-US" dirty="0"/>
          </a:p>
        </p:txBody>
      </p:sp>
      <p:pic>
        <p:nvPicPr>
          <p:cNvPr id="5" name="Picture 4" descr="Screen Shot 2015-03-13 at 8.33.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82" y="244158"/>
            <a:ext cx="4199089" cy="6383655"/>
          </a:xfrm>
          <a:prstGeom prst="rect">
            <a:avLst/>
          </a:prstGeom>
        </p:spPr>
      </p:pic>
      <p:sp>
        <p:nvSpPr>
          <p:cNvPr id="6" name="TextBox 5"/>
          <p:cNvSpPr txBox="1"/>
          <p:nvPr/>
        </p:nvSpPr>
        <p:spPr>
          <a:xfrm>
            <a:off x="4561471" y="1917779"/>
            <a:ext cx="4302297" cy="4247317"/>
          </a:xfrm>
          <a:prstGeom prst="rect">
            <a:avLst/>
          </a:prstGeom>
          <a:noFill/>
        </p:spPr>
        <p:txBody>
          <a:bodyPr wrap="square" rtlCol="0">
            <a:spAutoFit/>
          </a:bodyPr>
          <a:lstStyle/>
          <a:p>
            <a:pPr marL="285750" indent="-285750">
              <a:buFont typeface="Arial"/>
              <a:buChar char="•"/>
            </a:pPr>
            <a:r>
              <a:rPr lang="en-US" dirty="0"/>
              <a:t>_id is a special column in each document </a:t>
            </a:r>
          </a:p>
          <a:p>
            <a:pPr marL="285750" indent="-285750">
              <a:buFont typeface="Arial"/>
              <a:buChar char="•"/>
            </a:pPr>
            <a:endParaRPr lang="en-US" dirty="0"/>
          </a:p>
          <a:p>
            <a:pPr marL="285750" indent="-285750">
              <a:buFont typeface="Arial"/>
              <a:buChar char="•"/>
            </a:pPr>
            <a:r>
              <a:rPr lang="en-US" dirty="0"/>
              <a:t>Unique within each collection</a:t>
            </a:r>
          </a:p>
          <a:p>
            <a:pPr marL="285750" indent="-285750">
              <a:buFont typeface="Arial"/>
              <a:buChar char="•"/>
            </a:pPr>
            <a:endParaRPr lang="en-US" dirty="0"/>
          </a:p>
          <a:p>
            <a:pPr marL="285750" indent="-285750">
              <a:buFont typeface="Arial"/>
              <a:buChar char="•"/>
            </a:pPr>
            <a:r>
              <a:rPr lang="en-US" dirty="0"/>
              <a:t>_id </a:t>
            </a:r>
            <a:r>
              <a:rPr lang="en-US" dirty="0">
                <a:sym typeface="Wingdings"/>
              </a:rPr>
              <a:t> Primary Key in RDBMS</a:t>
            </a:r>
            <a:endParaRPr lang="en-US" dirty="0"/>
          </a:p>
          <a:p>
            <a:pPr marL="285750" indent="-285750">
              <a:buFont typeface="Arial"/>
              <a:buChar char="•"/>
            </a:pPr>
            <a:endParaRPr lang="en-US" dirty="0"/>
          </a:p>
          <a:p>
            <a:pPr marL="285750" indent="-285750">
              <a:buFont typeface="Arial"/>
              <a:buChar char="•"/>
            </a:pPr>
            <a:r>
              <a:rPr lang="en-US" dirty="0"/>
              <a:t>_id is 12 Bytes, you can set it yourself</a:t>
            </a:r>
          </a:p>
          <a:p>
            <a:pPr marL="285750" indent="-285750">
              <a:buFont typeface="Arial"/>
              <a:buChar char="•"/>
            </a:pPr>
            <a:endParaRPr lang="en-US" dirty="0"/>
          </a:p>
          <a:p>
            <a:pPr marL="285750" indent="-285750">
              <a:buFont typeface="Arial"/>
              <a:buChar char="•"/>
            </a:pPr>
            <a:r>
              <a:rPr lang="en-US" dirty="0"/>
              <a:t>Or:</a:t>
            </a:r>
          </a:p>
          <a:p>
            <a:pPr marL="742950" lvl="1" indent="-285750">
              <a:buFont typeface="Arial"/>
              <a:buChar char="•"/>
            </a:pPr>
            <a:r>
              <a:rPr lang="en-US" dirty="0"/>
              <a:t>1</a:t>
            </a:r>
            <a:r>
              <a:rPr lang="en-US" baseline="30000" dirty="0"/>
              <a:t>st</a:t>
            </a:r>
            <a:r>
              <a:rPr lang="en-US" dirty="0"/>
              <a:t> 4 bytes </a:t>
            </a:r>
            <a:r>
              <a:rPr lang="en-US" dirty="0">
                <a:sym typeface="Wingdings"/>
              </a:rPr>
              <a:t> timestamp</a:t>
            </a:r>
          </a:p>
          <a:p>
            <a:pPr marL="742950" lvl="1" indent="-285750">
              <a:buFont typeface="Arial"/>
              <a:buChar char="•"/>
            </a:pPr>
            <a:r>
              <a:rPr lang="en-US" dirty="0">
                <a:sym typeface="Wingdings"/>
              </a:rPr>
              <a:t>Next 3 bytes  machine id</a:t>
            </a:r>
          </a:p>
          <a:p>
            <a:pPr marL="742950" lvl="1" indent="-285750">
              <a:buFont typeface="Arial"/>
              <a:buChar char="•"/>
            </a:pPr>
            <a:r>
              <a:rPr lang="en-US" dirty="0">
                <a:sym typeface="Wingdings"/>
              </a:rPr>
              <a:t>Next 2 bytes  Process id</a:t>
            </a:r>
          </a:p>
          <a:p>
            <a:pPr marL="742950" lvl="1" indent="-285750">
              <a:buFont typeface="Arial"/>
              <a:buChar char="•"/>
            </a:pPr>
            <a:r>
              <a:rPr lang="en-US" dirty="0">
                <a:sym typeface="Wingdings"/>
              </a:rPr>
              <a:t>Last 3 bytes  incremental values</a:t>
            </a:r>
            <a:endParaRPr lang="en-US" dirty="0"/>
          </a:p>
          <a:p>
            <a:endParaRPr lang="en-US" dirty="0"/>
          </a:p>
        </p:txBody>
      </p:sp>
      <p:sp>
        <p:nvSpPr>
          <p:cNvPr id="7" name="Oval 6"/>
          <p:cNvSpPr/>
          <p:nvPr/>
        </p:nvSpPr>
        <p:spPr>
          <a:xfrm>
            <a:off x="375920" y="457200"/>
            <a:ext cx="2651760" cy="487680"/>
          </a:xfrm>
          <a:prstGeom prst="ellipse">
            <a:avLst/>
          </a:prstGeom>
          <a:noFill/>
          <a:ln w="31750">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13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dissolve">
                                      <p:cBhvr>
                                        <p:cTn id="7" dur="500"/>
                                        <p:tgtEl>
                                          <p:spTgt spid="6">
                                            <p:txEl>
                                              <p:pRg st="6" end="6"/>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8" end="8"/>
                                            </p:txEl>
                                          </p:spTgt>
                                        </p:tgtEl>
                                        <p:attrNameLst>
                                          <p:attrName>style.visibility</p:attrName>
                                        </p:attrNameLst>
                                      </p:cBhvr>
                                      <p:to>
                                        <p:strVal val="visible"/>
                                      </p:to>
                                    </p:set>
                                    <p:animEffect transition="in" filter="dissolve">
                                      <p:cBhvr>
                                        <p:cTn id="10" dur="500"/>
                                        <p:tgtEl>
                                          <p:spTgt spid="6">
                                            <p:txEl>
                                              <p:pRg st="8" end="8"/>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animEffect transition="in" filter="dissolve">
                                      <p:cBhvr>
                                        <p:cTn id="13" dur="500"/>
                                        <p:tgtEl>
                                          <p:spTgt spid="6">
                                            <p:txEl>
                                              <p:pRg st="9" end="9"/>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6">
                                            <p:txEl>
                                              <p:pRg st="10" end="10"/>
                                            </p:txEl>
                                          </p:spTgt>
                                        </p:tgtEl>
                                        <p:attrNameLst>
                                          <p:attrName>style.visibility</p:attrName>
                                        </p:attrNameLst>
                                      </p:cBhvr>
                                      <p:to>
                                        <p:strVal val="visible"/>
                                      </p:to>
                                    </p:set>
                                    <p:animEffect transition="in" filter="dissolve">
                                      <p:cBhvr>
                                        <p:cTn id="16" dur="500"/>
                                        <p:tgtEl>
                                          <p:spTgt spid="6">
                                            <p:txEl>
                                              <p:pRg st="10" end="1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6">
                                            <p:txEl>
                                              <p:pRg st="11" end="11"/>
                                            </p:txEl>
                                          </p:spTgt>
                                        </p:tgtEl>
                                        <p:attrNameLst>
                                          <p:attrName>style.visibility</p:attrName>
                                        </p:attrNameLst>
                                      </p:cBhvr>
                                      <p:to>
                                        <p:strVal val="visible"/>
                                      </p:to>
                                    </p:set>
                                    <p:animEffect transition="in" filter="dissolve">
                                      <p:cBhvr>
                                        <p:cTn id="19" dur="500"/>
                                        <p:tgtEl>
                                          <p:spTgt spid="6">
                                            <p:txEl>
                                              <p:pRg st="11" end="11"/>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6">
                                            <p:txEl>
                                              <p:pRg st="12" end="12"/>
                                            </p:txEl>
                                          </p:spTgt>
                                        </p:tgtEl>
                                        <p:attrNameLst>
                                          <p:attrName>style.visibility</p:attrName>
                                        </p:attrNameLst>
                                      </p:cBhvr>
                                      <p:to>
                                        <p:strVal val="visible"/>
                                      </p:to>
                                    </p:set>
                                    <p:animEffect transition="in" filter="dissolve">
                                      <p:cBhvr>
                                        <p:cTn id="22"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 Defined Schema </a:t>
            </a:r>
            <a:br>
              <a:rPr lang="en-US" dirty="0"/>
            </a:br>
            <a:r>
              <a:rPr lang="en-US" dirty="0"/>
              <a:t>(Schema-free Or Schema-less)</a:t>
            </a:r>
          </a:p>
        </p:txBody>
      </p:sp>
      <p:sp>
        <p:nvSpPr>
          <p:cNvPr id="4" name="Slide Number Placeholder 3"/>
          <p:cNvSpPr>
            <a:spLocks noGrp="1"/>
          </p:cNvSpPr>
          <p:nvPr>
            <p:ph type="sldNum" sz="quarter" idx="12"/>
          </p:nvPr>
        </p:nvSpPr>
        <p:spPr/>
        <p:txBody>
          <a:bodyPr/>
          <a:lstStyle/>
          <a:p>
            <a:fld id="{EBFB1032-EA64-7144-B003-9BCC9D94B503}" type="slidenum">
              <a:rPr lang="en-US" smtClean="0"/>
              <a:t>21</a:t>
            </a:fld>
            <a:endParaRPr lang="en-US" dirty="0"/>
          </a:p>
        </p:txBody>
      </p:sp>
      <p:pic>
        <p:nvPicPr>
          <p:cNvPr id="5" name="Picture 4" descr="Screen Shot 2015-03-13 at 11.09.2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783" y="1800062"/>
            <a:ext cx="7861300" cy="4457700"/>
          </a:xfrm>
          <a:prstGeom prst="rect">
            <a:avLst/>
          </a:prstGeom>
        </p:spPr>
      </p:pic>
    </p:spTree>
    <p:extLst>
      <p:ext uri="{BB962C8B-B14F-4D97-AF65-F5344CB8AC3E}">
        <p14:creationId xmlns:p14="http://schemas.microsoft.com/office/powerpoint/2010/main" val="3146423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3" y="2895918"/>
            <a:ext cx="7345362" cy="1339850"/>
          </a:xfrm>
        </p:spPr>
        <p:txBody>
          <a:bodyPr>
            <a:normAutofit/>
          </a:bodyPr>
          <a:lstStyle/>
          <a:p>
            <a:r>
              <a:rPr lang="en-US" dirty="0"/>
              <a:t>Data Model Comparison</a:t>
            </a:r>
            <a:br>
              <a:rPr lang="en-US" dirty="0"/>
            </a:br>
            <a:r>
              <a:rPr lang="en-US" sz="3100" dirty="0"/>
              <a:t>Relational DB vs. NoSQL</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22</a:t>
            </a:fld>
            <a:endParaRPr lang="en-US" dirty="0"/>
          </a:p>
        </p:txBody>
      </p:sp>
    </p:spTree>
    <p:extLst>
      <p:ext uri="{BB962C8B-B14F-4D97-AF65-F5344CB8AC3E}">
        <p14:creationId xmlns:p14="http://schemas.microsoft.com/office/powerpoint/2010/main" val="1710142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23</a:t>
            </a:fld>
            <a:endParaRPr lang="en-US" dirty="0"/>
          </a:p>
        </p:txBody>
      </p:sp>
      <p:pic>
        <p:nvPicPr>
          <p:cNvPr id="5" name="Picture 4" descr="Screen Shot 2015-03-13 at 10.10.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12852"/>
            <a:ext cx="7991205" cy="6420028"/>
          </a:xfrm>
          <a:prstGeom prst="rect">
            <a:avLst/>
          </a:prstGeom>
        </p:spPr>
      </p:pic>
      <p:sp>
        <p:nvSpPr>
          <p:cNvPr id="6" name="Rounded Rectangle 5"/>
          <p:cNvSpPr/>
          <p:nvPr/>
        </p:nvSpPr>
        <p:spPr>
          <a:xfrm>
            <a:off x="294640" y="4287520"/>
            <a:ext cx="3423920" cy="1422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lgn="ctr">
              <a:buFont typeface="Arial"/>
              <a:buChar char="•"/>
            </a:pPr>
            <a:r>
              <a:rPr lang="en-US" dirty="0"/>
              <a:t>Complex relationships</a:t>
            </a:r>
          </a:p>
          <a:p>
            <a:pPr marL="285750" indent="-285750" algn="ctr">
              <a:buFont typeface="Arial"/>
              <a:buChar char="•"/>
            </a:pPr>
            <a:r>
              <a:rPr lang="en-US" dirty="0"/>
              <a:t>Dynamic environment</a:t>
            </a:r>
          </a:p>
          <a:p>
            <a:pPr algn="ctr"/>
            <a:endParaRPr lang="en-US" dirty="0"/>
          </a:p>
          <a:p>
            <a:pPr algn="ctr"/>
            <a:r>
              <a:rPr lang="en-US" dirty="0"/>
              <a:t>RDBMS are not the best choice </a:t>
            </a:r>
          </a:p>
        </p:txBody>
      </p:sp>
    </p:spTree>
    <p:extLst>
      <p:ext uri="{BB962C8B-B14F-4D97-AF65-F5344CB8AC3E}">
        <p14:creationId xmlns:p14="http://schemas.microsoft.com/office/powerpoint/2010/main" val="2124327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FB1032-EA64-7144-B003-9BCC9D94B503}" type="slidenum">
              <a:rPr lang="en-US" smtClean="0"/>
              <a:t>24</a:t>
            </a:fld>
            <a:endParaRPr lang="en-US" dirty="0"/>
          </a:p>
        </p:txBody>
      </p:sp>
      <p:pic>
        <p:nvPicPr>
          <p:cNvPr id="5" name="Picture 4" descr="Screen Shot 2015-03-13 at 10.10.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63" y="563598"/>
            <a:ext cx="7985760" cy="5730803"/>
          </a:xfrm>
          <a:prstGeom prst="rect">
            <a:avLst/>
          </a:prstGeom>
        </p:spPr>
      </p:pic>
    </p:spTree>
    <p:extLst>
      <p:ext uri="{BB962C8B-B14F-4D97-AF65-F5344CB8AC3E}">
        <p14:creationId xmlns:p14="http://schemas.microsoft.com/office/powerpoint/2010/main" val="562081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Key-Value Data Model</a:t>
            </a:r>
          </a:p>
        </p:txBody>
      </p:sp>
      <p:sp>
        <p:nvSpPr>
          <p:cNvPr id="4" name="Slide Number Placeholder 3"/>
          <p:cNvSpPr>
            <a:spLocks noGrp="1"/>
          </p:cNvSpPr>
          <p:nvPr>
            <p:ph type="sldNum" sz="quarter" idx="12"/>
          </p:nvPr>
        </p:nvSpPr>
        <p:spPr/>
        <p:txBody>
          <a:bodyPr/>
          <a:lstStyle/>
          <a:p>
            <a:fld id="{EBFB1032-EA64-7144-B003-9BCC9D94B503}" type="slidenum">
              <a:rPr lang="en-US" smtClean="0"/>
              <a:t>25</a:t>
            </a:fld>
            <a:endParaRPr lang="en-US" dirty="0"/>
          </a:p>
        </p:txBody>
      </p:sp>
      <p:pic>
        <p:nvPicPr>
          <p:cNvPr id="5" name="Picture 4" descr="Screen Shot 2015-03-13 at 10.12.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873" y="1851967"/>
            <a:ext cx="7189849" cy="4111953"/>
          </a:xfrm>
          <a:prstGeom prst="rect">
            <a:avLst/>
          </a:prstGeom>
        </p:spPr>
      </p:pic>
    </p:spTree>
    <p:extLst>
      <p:ext uri="{BB962C8B-B14F-4D97-AF65-F5344CB8AC3E}">
        <p14:creationId xmlns:p14="http://schemas.microsoft.com/office/powerpoint/2010/main" val="3642278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Data Model</a:t>
            </a:r>
          </a:p>
        </p:txBody>
      </p:sp>
      <p:sp>
        <p:nvSpPr>
          <p:cNvPr id="4" name="Slide Number Placeholder 3"/>
          <p:cNvSpPr>
            <a:spLocks noGrp="1"/>
          </p:cNvSpPr>
          <p:nvPr>
            <p:ph type="sldNum" sz="quarter" idx="12"/>
          </p:nvPr>
        </p:nvSpPr>
        <p:spPr/>
        <p:txBody>
          <a:bodyPr/>
          <a:lstStyle/>
          <a:p>
            <a:fld id="{EBFB1032-EA64-7144-B003-9BCC9D94B503}" type="slidenum">
              <a:rPr lang="en-US" smtClean="0"/>
              <a:t>26</a:t>
            </a:fld>
            <a:endParaRPr lang="en-US" dirty="0"/>
          </a:p>
        </p:txBody>
      </p:sp>
      <p:pic>
        <p:nvPicPr>
          <p:cNvPr id="5" name="Picture 4" descr="Screen Shot 2015-03-13 at 10.12.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112" y="1835589"/>
            <a:ext cx="7075487" cy="4122112"/>
          </a:xfrm>
          <a:prstGeom prst="rect">
            <a:avLst/>
          </a:prstGeom>
        </p:spPr>
      </p:pic>
    </p:spTree>
    <p:extLst>
      <p:ext uri="{BB962C8B-B14F-4D97-AF65-F5344CB8AC3E}">
        <p14:creationId xmlns:p14="http://schemas.microsoft.com/office/powerpoint/2010/main" val="4139656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Data Model</a:t>
            </a:r>
          </a:p>
        </p:txBody>
      </p:sp>
      <p:sp>
        <p:nvSpPr>
          <p:cNvPr id="4" name="Slide Number Placeholder 3"/>
          <p:cNvSpPr>
            <a:spLocks noGrp="1"/>
          </p:cNvSpPr>
          <p:nvPr>
            <p:ph type="sldNum" sz="quarter" idx="12"/>
          </p:nvPr>
        </p:nvSpPr>
        <p:spPr/>
        <p:txBody>
          <a:bodyPr/>
          <a:lstStyle/>
          <a:p>
            <a:fld id="{EBFB1032-EA64-7144-B003-9BCC9D94B503}" type="slidenum">
              <a:rPr lang="en-US" smtClean="0"/>
              <a:t>27</a:t>
            </a:fld>
            <a:endParaRPr lang="en-US" dirty="0"/>
          </a:p>
        </p:txBody>
      </p:sp>
      <p:pic>
        <p:nvPicPr>
          <p:cNvPr id="5" name="Picture 4" descr="Screen Shot 2015-03-13 at 10.12.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796" y="1893366"/>
            <a:ext cx="6884808" cy="4334714"/>
          </a:xfrm>
          <a:prstGeom prst="rect">
            <a:avLst/>
          </a:prstGeom>
        </p:spPr>
      </p:pic>
    </p:spTree>
    <p:extLst>
      <p:ext uri="{BB962C8B-B14F-4D97-AF65-F5344CB8AC3E}">
        <p14:creationId xmlns:p14="http://schemas.microsoft.com/office/powerpoint/2010/main" val="2851313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Document vs. Relational Models</a:t>
            </a:r>
          </a:p>
        </p:txBody>
      </p:sp>
      <p:sp>
        <p:nvSpPr>
          <p:cNvPr id="3" name="Content Placeholder 2"/>
          <p:cNvSpPr>
            <a:spLocks noGrp="1"/>
          </p:cNvSpPr>
          <p:nvPr>
            <p:ph idx="1"/>
          </p:nvPr>
        </p:nvSpPr>
        <p:spPr>
          <a:xfrm>
            <a:off x="425862" y="1842489"/>
            <a:ext cx="5490527" cy="2793999"/>
          </a:xfrm>
        </p:spPr>
        <p:txBody>
          <a:bodyPr>
            <a:normAutofit/>
          </a:bodyPr>
          <a:lstStyle/>
          <a:p>
            <a:r>
              <a:rPr lang="en-US" sz="2000" b="1" dirty="0">
                <a:solidFill>
                  <a:srgbClr val="800000"/>
                </a:solidFill>
              </a:rPr>
              <a:t>Relational </a:t>
            </a:r>
          </a:p>
          <a:p>
            <a:pPr lvl="1"/>
            <a:r>
              <a:rPr lang="en-US" sz="1800" dirty="0"/>
              <a:t>Focus on data storage </a:t>
            </a:r>
          </a:p>
          <a:p>
            <a:pPr lvl="1"/>
            <a:r>
              <a:rPr lang="en-US" sz="1800" dirty="0"/>
              <a:t>At query time </a:t>
            </a:r>
            <a:r>
              <a:rPr lang="en-US" sz="1800" dirty="0">
                <a:sym typeface="Wingdings"/>
              </a:rPr>
              <a:t> build your business objects</a:t>
            </a:r>
            <a:endParaRPr lang="en-US" sz="1800" dirty="0"/>
          </a:p>
          <a:p>
            <a:r>
              <a:rPr lang="en-US" sz="2000" b="1" dirty="0">
                <a:solidFill>
                  <a:srgbClr val="800000"/>
                </a:solidFill>
              </a:rPr>
              <a:t>Document</a:t>
            </a:r>
          </a:p>
          <a:p>
            <a:pPr lvl="1"/>
            <a:r>
              <a:rPr lang="en-US" sz="1800" dirty="0"/>
              <a:t>Focus on data usage</a:t>
            </a:r>
          </a:p>
          <a:p>
            <a:pPr lvl="1"/>
            <a:r>
              <a:rPr lang="en-US" sz="1800" dirty="0"/>
              <a:t>Always maintain your business object</a:t>
            </a:r>
          </a:p>
        </p:txBody>
      </p:sp>
      <p:sp>
        <p:nvSpPr>
          <p:cNvPr id="4" name="Slide Number Placeholder 3"/>
          <p:cNvSpPr>
            <a:spLocks noGrp="1"/>
          </p:cNvSpPr>
          <p:nvPr>
            <p:ph type="sldNum" sz="quarter" idx="12"/>
          </p:nvPr>
        </p:nvSpPr>
        <p:spPr/>
        <p:txBody>
          <a:bodyPr/>
          <a:lstStyle/>
          <a:p>
            <a:fld id="{EBFB1032-EA64-7144-B003-9BCC9D94B503}" type="slidenum">
              <a:rPr lang="en-US" smtClean="0"/>
              <a:t>28</a:t>
            </a:fld>
            <a:endParaRPr lang="en-US" dirty="0"/>
          </a:p>
        </p:txBody>
      </p:sp>
      <p:pic>
        <p:nvPicPr>
          <p:cNvPr id="5" name="Picture 4" descr="Screen Shot 2015-03-13 at 10.23.1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8680" y="3955417"/>
            <a:ext cx="3506058" cy="2902583"/>
          </a:xfrm>
          <a:prstGeom prst="rect">
            <a:avLst/>
          </a:prstGeom>
        </p:spPr>
      </p:pic>
    </p:spTree>
    <p:extLst>
      <p:ext uri="{BB962C8B-B14F-4D97-AF65-F5344CB8AC3E}">
        <p14:creationId xmlns:p14="http://schemas.microsoft.com/office/powerpoint/2010/main" val="1041346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Join Queries</a:t>
            </a:r>
          </a:p>
        </p:txBody>
      </p:sp>
      <p:sp>
        <p:nvSpPr>
          <p:cNvPr id="3" name="Content Placeholder 2"/>
          <p:cNvSpPr>
            <a:spLocks noGrp="1"/>
          </p:cNvSpPr>
          <p:nvPr>
            <p:ph idx="1"/>
          </p:nvPr>
        </p:nvSpPr>
        <p:spPr>
          <a:xfrm>
            <a:off x="457200" y="1461825"/>
            <a:ext cx="5228075" cy="489877"/>
          </a:xfrm>
        </p:spPr>
        <p:txBody>
          <a:bodyPr/>
          <a:lstStyle/>
          <a:p>
            <a:pPr marL="0" indent="0">
              <a:buNone/>
            </a:pPr>
            <a:r>
              <a:rPr lang="en-US" dirty="0"/>
              <a:t>Relational DBs</a:t>
            </a:r>
          </a:p>
        </p:txBody>
      </p:sp>
      <p:sp>
        <p:nvSpPr>
          <p:cNvPr id="4" name="Slide Number Placeholder 3"/>
          <p:cNvSpPr>
            <a:spLocks noGrp="1"/>
          </p:cNvSpPr>
          <p:nvPr>
            <p:ph type="sldNum" sz="quarter" idx="12"/>
          </p:nvPr>
        </p:nvSpPr>
        <p:spPr/>
        <p:txBody>
          <a:bodyPr/>
          <a:lstStyle/>
          <a:p>
            <a:fld id="{EBFB1032-EA64-7144-B003-9BCC9D94B503}" type="slidenum">
              <a:rPr lang="en-US" smtClean="0"/>
              <a:t>29</a:t>
            </a:fld>
            <a:endParaRPr lang="en-US" dirty="0"/>
          </a:p>
        </p:txBody>
      </p:sp>
      <p:pic>
        <p:nvPicPr>
          <p:cNvPr id="5" name="Picture 4" descr="Screen Shot 2015-03-13 at 11.11.3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927" y="2196641"/>
            <a:ext cx="6607824" cy="4129890"/>
          </a:xfrm>
          <a:prstGeom prst="rect">
            <a:avLst/>
          </a:prstGeom>
        </p:spPr>
      </p:pic>
    </p:spTree>
    <p:extLst>
      <p:ext uri="{BB962C8B-B14F-4D97-AF65-F5344CB8AC3E}">
        <p14:creationId xmlns:p14="http://schemas.microsoft.com/office/powerpoint/2010/main" val="1367613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MongoDB? (Cont’d)</a:t>
            </a:r>
          </a:p>
        </p:txBody>
      </p:sp>
      <p:sp>
        <p:nvSpPr>
          <p:cNvPr id="3" name="Content Placeholder 2"/>
          <p:cNvSpPr>
            <a:spLocks noGrp="1"/>
          </p:cNvSpPr>
          <p:nvPr>
            <p:ph idx="1"/>
          </p:nvPr>
        </p:nvSpPr>
        <p:spPr>
          <a:xfrm>
            <a:off x="176665" y="1417638"/>
            <a:ext cx="7345363" cy="1365049"/>
          </a:xfrm>
        </p:spPr>
        <p:txBody>
          <a:bodyPr/>
          <a:lstStyle/>
          <a:p>
            <a:r>
              <a:rPr lang="en-US" b="1" dirty="0">
                <a:solidFill>
                  <a:srgbClr val="800000"/>
                </a:solidFill>
              </a:rPr>
              <a:t>Document-Oriented DB</a:t>
            </a:r>
          </a:p>
          <a:p>
            <a:pPr lvl="1" algn="just"/>
            <a:r>
              <a:rPr lang="en-US" dirty="0"/>
              <a:t>Unit object is a document instead of a row (tuple) in relational DBs</a:t>
            </a:r>
          </a:p>
        </p:txBody>
      </p:sp>
      <p:sp>
        <p:nvSpPr>
          <p:cNvPr id="4" name="Slide Number Placeholder 3"/>
          <p:cNvSpPr>
            <a:spLocks noGrp="1"/>
          </p:cNvSpPr>
          <p:nvPr>
            <p:ph type="sldNum" sz="quarter" idx="12"/>
          </p:nvPr>
        </p:nvSpPr>
        <p:spPr/>
        <p:txBody>
          <a:bodyPr/>
          <a:lstStyle/>
          <a:p>
            <a:fld id="{EBFB1032-EA64-7144-B003-9BCC9D94B503}" type="slidenum">
              <a:rPr lang="en-US" smtClean="0"/>
              <a:t>3</a:t>
            </a:fld>
            <a:endParaRPr lang="en-US" dirty="0"/>
          </a:p>
        </p:txBody>
      </p:sp>
      <p:pic>
        <p:nvPicPr>
          <p:cNvPr id="26" name="Picture 25"/>
          <p:cNvPicPr>
            <a:picLocks noChangeAspect="1"/>
          </p:cNvPicPr>
          <p:nvPr/>
        </p:nvPicPr>
        <p:blipFill>
          <a:blip r:embed="rId2"/>
          <a:stretch>
            <a:fillRect/>
          </a:stretch>
        </p:blipFill>
        <p:spPr>
          <a:xfrm>
            <a:off x="2264228" y="2426718"/>
            <a:ext cx="4284006" cy="4156644"/>
          </a:xfrm>
          <a:prstGeom prst="rect">
            <a:avLst/>
          </a:prstGeom>
        </p:spPr>
      </p:pic>
    </p:spTree>
    <p:extLst>
      <p:ext uri="{BB962C8B-B14F-4D97-AF65-F5344CB8AC3E}">
        <p14:creationId xmlns:p14="http://schemas.microsoft.com/office/powerpoint/2010/main" val="371337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heckerboard(across)">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Joins in MongoDB</a:t>
            </a:r>
          </a:p>
        </p:txBody>
      </p:sp>
      <p:sp>
        <p:nvSpPr>
          <p:cNvPr id="4" name="Slide Number Placeholder 3"/>
          <p:cNvSpPr>
            <a:spLocks noGrp="1"/>
          </p:cNvSpPr>
          <p:nvPr>
            <p:ph type="sldNum" sz="quarter" idx="12"/>
          </p:nvPr>
        </p:nvSpPr>
        <p:spPr/>
        <p:txBody>
          <a:bodyPr/>
          <a:lstStyle/>
          <a:p>
            <a:fld id="{EBFB1032-EA64-7144-B003-9BCC9D94B503}" type="slidenum">
              <a:rPr lang="en-US" smtClean="0"/>
              <a:t>30</a:t>
            </a:fld>
            <a:endParaRPr lang="en-US" dirty="0"/>
          </a:p>
        </p:txBody>
      </p:sp>
      <p:pic>
        <p:nvPicPr>
          <p:cNvPr id="6" name="Picture 5" descr="Screen Shot 2015-03-13 at 11.13.1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687" y="2088452"/>
            <a:ext cx="6287720" cy="3863906"/>
          </a:xfrm>
          <a:prstGeom prst="rect">
            <a:avLst/>
          </a:prstGeom>
        </p:spPr>
      </p:pic>
      <p:pic>
        <p:nvPicPr>
          <p:cNvPr id="7" name="Picture 6" descr="Screen Shot 2015-03-13 at 11.13.5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014" y="2236392"/>
            <a:ext cx="2807732" cy="2258805"/>
          </a:xfrm>
          <a:prstGeom prst="rect">
            <a:avLst/>
          </a:prstGeom>
        </p:spPr>
      </p:pic>
    </p:spTree>
    <p:extLst>
      <p:ext uri="{BB962C8B-B14F-4D97-AF65-F5344CB8AC3E}">
        <p14:creationId xmlns:p14="http://schemas.microsoft.com/office/powerpoint/2010/main" val="3365839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2" y="2654338"/>
            <a:ext cx="7345362" cy="1339850"/>
          </a:xfrm>
        </p:spPr>
        <p:txBody>
          <a:bodyPr/>
          <a:lstStyle/>
          <a:p>
            <a:r>
              <a:rPr lang="en-US" dirty="0"/>
              <a:t>Updates &amp; Querying</a:t>
            </a:r>
          </a:p>
        </p:txBody>
      </p:sp>
      <p:sp>
        <p:nvSpPr>
          <p:cNvPr id="4" name="Slide Number Placeholder 3"/>
          <p:cNvSpPr>
            <a:spLocks noGrp="1"/>
          </p:cNvSpPr>
          <p:nvPr>
            <p:ph type="sldNum" sz="quarter" idx="12"/>
          </p:nvPr>
        </p:nvSpPr>
        <p:spPr/>
        <p:txBody>
          <a:bodyPr/>
          <a:lstStyle/>
          <a:p>
            <a:fld id="{EBFB1032-EA64-7144-B003-9BCC9D94B503}" type="slidenum">
              <a:rPr lang="en-US" smtClean="0"/>
              <a:t>31</a:t>
            </a:fld>
            <a:endParaRPr lang="en-US" dirty="0"/>
          </a:p>
        </p:txBody>
      </p:sp>
    </p:spTree>
    <p:extLst>
      <p:ext uri="{BB962C8B-B14F-4D97-AF65-F5344CB8AC3E}">
        <p14:creationId xmlns:p14="http://schemas.microsoft.com/office/powerpoint/2010/main" val="3494056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Must Practice It</a:t>
            </a:r>
          </a:p>
        </p:txBody>
      </p:sp>
      <p:sp>
        <p:nvSpPr>
          <p:cNvPr id="4" name="Slide Number Placeholder 3"/>
          <p:cNvSpPr>
            <a:spLocks noGrp="1"/>
          </p:cNvSpPr>
          <p:nvPr>
            <p:ph type="sldNum" sz="quarter" idx="12"/>
          </p:nvPr>
        </p:nvSpPr>
        <p:spPr/>
        <p:txBody>
          <a:bodyPr/>
          <a:lstStyle/>
          <a:p>
            <a:fld id="{EBFB1032-EA64-7144-B003-9BCC9D94B503}" type="slidenum">
              <a:rPr lang="en-US" smtClean="0"/>
              <a:t>32</a:t>
            </a:fld>
            <a:endParaRPr lang="en-US" dirty="0"/>
          </a:p>
        </p:txBody>
      </p:sp>
      <p:pic>
        <p:nvPicPr>
          <p:cNvPr id="7" name="Picture 6"/>
          <p:cNvPicPr>
            <a:picLocks noChangeAspect="1"/>
          </p:cNvPicPr>
          <p:nvPr/>
        </p:nvPicPr>
        <p:blipFill>
          <a:blip r:embed="rId2"/>
          <a:stretch>
            <a:fillRect/>
          </a:stretch>
        </p:blipFill>
        <p:spPr>
          <a:xfrm>
            <a:off x="900113" y="2095501"/>
            <a:ext cx="1712016" cy="1155700"/>
          </a:xfrm>
          <a:prstGeom prst="rect">
            <a:avLst/>
          </a:prstGeom>
        </p:spPr>
      </p:pic>
      <p:pic>
        <p:nvPicPr>
          <p:cNvPr id="9" name="Picture 8"/>
          <p:cNvPicPr>
            <a:picLocks noChangeAspect="1"/>
          </p:cNvPicPr>
          <p:nvPr/>
        </p:nvPicPr>
        <p:blipFill>
          <a:blip r:embed="rId3"/>
          <a:stretch>
            <a:fillRect/>
          </a:stretch>
        </p:blipFill>
        <p:spPr>
          <a:xfrm>
            <a:off x="3713480" y="1742440"/>
            <a:ext cx="1727200" cy="1727200"/>
          </a:xfrm>
          <a:prstGeom prst="rect">
            <a:avLst/>
          </a:prstGeom>
        </p:spPr>
      </p:pic>
      <p:pic>
        <p:nvPicPr>
          <p:cNvPr id="10" name="Picture 9"/>
          <p:cNvPicPr>
            <a:picLocks noChangeAspect="1"/>
          </p:cNvPicPr>
          <p:nvPr/>
        </p:nvPicPr>
        <p:blipFill>
          <a:blip r:embed="rId4"/>
          <a:stretch>
            <a:fillRect/>
          </a:stretch>
        </p:blipFill>
        <p:spPr>
          <a:xfrm>
            <a:off x="6492240" y="1894840"/>
            <a:ext cx="1300480" cy="1368926"/>
          </a:xfrm>
          <a:prstGeom prst="rect">
            <a:avLst/>
          </a:prstGeom>
        </p:spPr>
      </p:pic>
      <p:sp>
        <p:nvSpPr>
          <p:cNvPr id="11" name="TextBox 10"/>
          <p:cNvSpPr txBox="1"/>
          <p:nvPr/>
        </p:nvSpPr>
        <p:spPr>
          <a:xfrm>
            <a:off x="1302030" y="3523734"/>
            <a:ext cx="992579" cy="369332"/>
          </a:xfrm>
          <a:prstGeom prst="rect">
            <a:avLst/>
          </a:prstGeom>
          <a:noFill/>
        </p:spPr>
        <p:txBody>
          <a:bodyPr wrap="none" rtlCol="0">
            <a:spAutoFit/>
          </a:bodyPr>
          <a:lstStyle/>
          <a:p>
            <a:r>
              <a:rPr lang="en-US" dirty="0"/>
              <a:t>Install it</a:t>
            </a:r>
          </a:p>
        </p:txBody>
      </p:sp>
      <p:sp>
        <p:nvSpPr>
          <p:cNvPr id="12" name="TextBox 11"/>
          <p:cNvSpPr txBox="1"/>
          <p:nvPr/>
        </p:nvSpPr>
        <p:spPr>
          <a:xfrm>
            <a:off x="3516910" y="3523734"/>
            <a:ext cx="2172390" cy="369332"/>
          </a:xfrm>
          <a:prstGeom prst="rect">
            <a:avLst/>
          </a:prstGeom>
          <a:noFill/>
        </p:spPr>
        <p:txBody>
          <a:bodyPr wrap="none" rtlCol="0">
            <a:spAutoFit/>
          </a:bodyPr>
          <a:lstStyle/>
          <a:p>
            <a:r>
              <a:rPr lang="en-US" dirty="0"/>
              <a:t>Practice simple stuff</a:t>
            </a:r>
          </a:p>
        </p:txBody>
      </p:sp>
      <p:sp>
        <p:nvSpPr>
          <p:cNvPr id="13" name="TextBox 12"/>
          <p:cNvSpPr txBox="1"/>
          <p:nvPr/>
        </p:nvSpPr>
        <p:spPr>
          <a:xfrm>
            <a:off x="6229630" y="3491468"/>
            <a:ext cx="2390398" cy="369332"/>
          </a:xfrm>
          <a:prstGeom prst="rect">
            <a:avLst/>
          </a:prstGeom>
          <a:noFill/>
        </p:spPr>
        <p:txBody>
          <a:bodyPr wrap="none" rtlCol="0">
            <a:spAutoFit/>
          </a:bodyPr>
          <a:lstStyle/>
          <a:p>
            <a:r>
              <a:rPr lang="en-US" dirty="0"/>
              <a:t>Move to complex stuff</a:t>
            </a:r>
          </a:p>
        </p:txBody>
      </p:sp>
      <p:sp>
        <p:nvSpPr>
          <p:cNvPr id="14" name="Rectangle 13"/>
          <p:cNvSpPr/>
          <p:nvPr/>
        </p:nvSpPr>
        <p:spPr>
          <a:xfrm>
            <a:off x="647104" y="4189214"/>
            <a:ext cx="4839786" cy="369332"/>
          </a:xfrm>
          <a:prstGeom prst="rect">
            <a:avLst/>
          </a:prstGeom>
        </p:spPr>
        <p:txBody>
          <a:bodyPr wrap="none">
            <a:spAutoFit/>
          </a:bodyPr>
          <a:lstStyle/>
          <a:p>
            <a:r>
              <a:rPr lang="en-US" b="1" dirty="0">
                <a:solidFill>
                  <a:srgbClr val="800000"/>
                </a:solidFill>
              </a:rPr>
              <a:t>Install it from here:  </a:t>
            </a:r>
            <a:r>
              <a:rPr lang="en-US" dirty="0">
                <a:hlinkClick r:id="rId5"/>
              </a:rPr>
              <a:t>http://www.mongodb.org</a:t>
            </a:r>
            <a:endParaRPr lang="en-US" dirty="0"/>
          </a:p>
        </p:txBody>
      </p:sp>
      <p:sp>
        <p:nvSpPr>
          <p:cNvPr id="15" name="Rectangle 14"/>
          <p:cNvSpPr/>
          <p:nvPr/>
        </p:nvSpPr>
        <p:spPr>
          <a:xfrm>
            <a:off x="647104" y="4727863"/>
            <a:ext cx="7394929" cy="646331"/>
          </a:xfrm>
          <a:prstGeom prst="rect">
            <a:avLst/>
          </a:prstGeom>
        </p:spPr>
        <p:txBody>
          <a:bodyPr wrap="square">
            <a:spAutoFit/>
          </a:bodyPr>
          <a:lstStyle/>
          <a:p>
            <a:r>
              <a:rPr lang="en-US" b="1" dirty="0">
                <a:solidFill>
                  <a:srgbClr val="800000"/>
                </a:solidFill>
              </a:rPr>
              <a:t>Manual:</a:t>
            </a:r>
            <a:r>
              <a:rPr lang="en-US" dirty="0"/>
              <a:t> </a:t>
            </a:r>
            <a:r>
              <a:rPr lang="en-US" dirty="0">
                <a:hlinkClick r:id="rId6"/>
              </a:rPr>
              <a:t>http://docs.mongodb.org/master/MongoDB-manual.pdf</a:t>
            </a:r>
            <a:endParaRPr lang="en-US" dirty="0"/>
          </a:p>
          <a:p>
            <a:r>
              <a:rPr lang="en-US" dirty="0"/>
              <a:t>	(Focus on Ch. 3, 4 for now)</a:t>
            </a:r>
          </a:p>
        </p:txBody>
      </p:sp>
      <p:sp>
        <p:nvSpPr>
          <p:cNvPr id="16" name="Rectangle 15"/>
          <p:cNvSpPr/>
          <p:nvPr/>
        </p:nvSpPr>
        <p:spPr>
          <a:xfrm>
            <a:off x="640080" y="5527041"/>
            <a:ext cx="8290560" cy="646331"/>
          </a:xfrm>
          <a:prstGeom prst="rect">
            <a:avLst/>
          </a:prstGeom>
        </p:spPr>
        <p:txBody>
          <a:bodyPr wrap="square">
            <a:spAutoFit/>
          </a:bodyPr>
          <a:lstStyle/>
          <a:p>
            <a:r>
              <a:rPr lang="en-US" b="1" dirty="0">
                <a:solidFill>
                  <a:srgbClr val="800000"/>
                </a:solidFill>
              </a:rPr>
              <a:t>Dataset:  </a:t>
            </a:r>
            <a:r>
              <a:rPr lang="en-US" dirty="0">
                <a:hlinkClick r:id="rId7"/>
              </a:rPr>
              <a:t>http://docs.mongodb.org/manual/reference/bios-example-collection/</a:t>
            </a:r>
            <a:endParaRPr lang="en-US" dirty="0"/>
          </a:p>
          <a:p>
            <a:endParaRPr lang="en-US" dirty="0"/>
          </a:p>
        </p:txBody>
      </p:sp>
    </p:spTree>
    <p:extLst>
      <p:ext uri="{BB962C8B-B14F-4D97-AF65-F5344CB8AC3E}">
        <p14:creationId xmlns:p14="http://schemas.microsoft.com/office/powerpoint/2010/main" val="1450908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CRUD</a:t>
            </a:r>
          </a:p>
        </p:txBody>
      </p:sp>
      <p:sp>
        <p:nvSpPr>
          <p:cNvPr id="3" name="Content Placeholder 2"/>
          <p:cNvSpPr>
            <a:spLocks noGrp="1"/>
          </p:cNvSpPr>
          <p:nvPr>
            <p:ph idx="1"/>
          </p:nvPr>
        </p:nvSpPr>
        <p:spPr>
          <a:xfrm>
            <a:off x="679814" y="1749325"/>
            <a:ext cx="7565661" cy="4405705"/>
          </a:xfrm>
        </p:spPr>
        <p:txBody>
          <a:bodyPr>
            <a:normAutofit/>
          </a:bodyPr>
          <a:lstStyle/>
          <a:p>
            <a:r>
              <a:rPr lang="hu-HU" b="1" dirty="0">
                <a:solidFill>
                  <a:srgbClr val="FF0000"/>
                </a:solidFill>
                <a:latin typeface="Calibri" charset="0"/>
              </a:rPr>
              <a:t>C</a:t>
            </a:r>
            <a:r>
              <a:rPr lang="hu-HU" dirty="0">
                <a:latin typeface="Calibri" charset="0"/>
              </a:rPr>
              <a:t>reate</a:t>
            </a:r>
          </a:p>
          <a:p>
            <a:pPr lvl="1"/>
            <a:r>
              <a:rPr lang="hu-HU" dirty="0">
                <a:latin typeface="Calibri" charset="0"/>
              </a:rPr>
              <a:t>db.collection.insert( &lt;document&gt; ) </a:t>
            </a:r>
          </a:p>
          <a:p>
            <a:pPr lvl="1"/>
            <a:r>
              <a:rPr lang="hu-HU" dirty="0">
                <a:latin typeface="Calibri" charset="0"/>
              </a:rPr>
              <a:t>db.collection.save( &lt;document&gt; ) </a:t>
            </a:r>
          </a:p>
          <a:p>
            <a:pPr lvl="1"/>
            <a:r>
              <a:rPr lang="hu-HU" dirty="0">
                <a:latin typeface="Calibri" charset="0"/>
              </a:rPr>
              <a:t>db.collection.update( &lt;query&gt;, &lt;update&gt;, { upsert: true } ) </a:t>
            </a:r>
          </a:p>
          <a:p>
            <a:r>
              <a:rPr lang="hu-HU" b="1" dirty="0">
                <a:solidFill>
                  <a:srgbClr val="FF0000"/>
                </a:solidFill>
                <a:latin typeface="Calibri" charset="0"/>
              </a:rPr>
              <a:t>R</a:t>
            </a:r>
            <a:r>
              <a:rPr lang="hu-HU" dirty="0">
                <a:latin typeface="Calibri" charset="0"/>
              </a:rPr>
              <a:t>ead</a:t>
            </a:r>
          </a:p>
          <a:p>
            <a:pPr lvl="1"/>
            <a:r>
              <a:rPr lang="hu-HU" dirty="0">
                <a:latin typeface="Calibri" charset="0"/>
              </a:rPr>
              <a:t>db.collection.find( &lt;query&gt;, &lt;projection&gt; )</a:t>
            </a:r>
          </a:p>
          <a:p>
            <a:pPr lvl="1"/>
            <a:r>
              <a:rPr lang="hu-HU" dirty="0">
                <a:latin typeface="Calibri" charset="0"/>
              </a:rPr>
              <a:t>db.collection.findOne( &lt;query&gt;, &lt;projection&gt; ) </a:t>
            </a:r>
          </a:p>
          <a:p>
            <a:r>
              <a:rPr lang="hu-HU" b="1" dirty="0">
                <a:solidFill>
                  <a:srgbClr val="FF0000"/>
                </a:solidFill>
                <a:latin typeface="Calibri" charset="0"/>
              </a:rPr>
              <a:t>U</a:t>
            </a:r>
            <a:r>
              <a:rPr lang="hu-HU" dirty="0">
                <a:latin typeface="Calibri" charset="0"/>
              </a:rPr>
              <a:t>pdate</a:t>
            </a:r>
          </a:p>
          <a:p>
            <a:pPr lvl="1"/>
            <a:r>
              <a:rPr lang="hu-HU" dirty="0">
                <a:latin typeface="Calibri" charset="0"/>
              </a:rPr>
              <a:t>db.collection.update( &lt;query&gt;, &lt;update&gt;, &lt;options&gt; ) </a:t>
            </a:r>
          </a:p>
          <a:p>
            <a:r>
              <a:rPr lang="hu-HU" b="1" dirty="0">
                <a:solidFill>
                  <a:srgbClr val="FF0000"/>
                </a:solidFill>
                <a:latin typeface="Calibri" charset="0"/>
              </a:rPr>
              <a:t>D</a:t>
            </a:r>
            <a:r>
              <a:rPr lang="hu-HU" dirty="0">
                <a:latin typeface="Calibri" charset="0"/>
              </a:rPr>
              <a:t>elete</a:t>
            </a:r>
          </a:p>
          <a:p>
            <a:pPr lvl="1"/>
            <a:r>
              <a:rPr lang="hu-HU" dirty="0">
                <a:latin typeface="Calibri" charset="0"/>
              </a:rPr>
              <a:t>db.collection.remove( &lt;query&gt;, &lt;justOne&gt; ) </a:t>
            </a:r>
          </a:p>
          <a:p>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33</a:t>
            </a:fld>
            <a:endParaRPr lang="en-US" dirty="0"/>
          </a:p>
        </p:txBody>
      </p:sp>
    </p:spTree>
    <p:extLst>
      <p:ext uri="{BB962C8B-B14F-4D97-AF65-F5344CB8AC3E}">
        <p14:creationId xmlns:p14="http://schemas.microsoft.com/office/powerpoint/2010/main" val="16157523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CRUD Examples</a:t>
            </a:r>
          </a:p>
        </p:txBody>
      </p:sp>
      <p:sp>
        <p:nvSpPr>
          <p:cNvPr id="4" name="Slide Number Placeholder 3"/>
          <p:cNvSpPr>
            <a:spLocks noGrp="1"/>
          </p:cNvSpPr>
          <p:nvPr>
            <p:ph type="sldNum" sz="quarter" idx="12"/>
          </p:nvPr>
        </p:nvSpPr>
        <p:spPr/>
        <p:txBody>
          <a:bodyPr/>
          <a:lstStyle/>
          <a:p>
            <a:fld id="{EBFB1032-EA64-7144-B003-9BCC9D94B503}" type="slidenum">
              <a:rPr lang="en-US" smtClean="0"/>
              <a:t>34</a:t>
            </a:fld>
            <a:endParaRPr lang="en-US" dirty="0"/>
          </a:p>
        </p:txBody>
      </p:sp>
      <p:pic>
        <p:nvPicPr>
          <p:cNvPr id="5" name="Picture 4" descr="Screen Shot 2015-03-13 at 8.44.1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590" y="1760990"/>
            <a:ext cx="6491547" cy="4474976"/>
          </a:xfrm>
          <a:prstGeom prst="rect">
            <a:avLst/>
          </a:prstGeom>
        </p:spPr>
      </p:pic>
    </p:spTree>
    <p:extLst>
      <p:ext uri="{BB962C8B-B14F-4D97-AF65-F5344CB8AC3E}">
        <p14:creationId xmlns:p14="http://schemas.microsoft.com/office/powerpoint/2010/main" val="1015105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4" name="Slide Number Placeholder 3"/>
          <p:cNvSpPr>
            <a:spLocks noGrp="1"/>
          </p:cNvSpPr>
          <p:nvPr>
            <p:ph type="sldNum" sz="quarter" idx="12"/>
          </p:nvPr>
        </p:nvSpPr>
        <p:spPr/>
        <p:txBody>
          <a:bodyPr/>
          <a:lstStyle/>
          <a:p>
            <a:fld id="{EBFB1032-EA64-7144-B003-9BCC9D94B503}" type="slidenum">
              <a:rPr lang="en-US" smtClean="0"/>
              <a:t>35</a:t>
            </a:fld>
            <a:endParaRPr lang="en-US" dirty="0"/>
          </a:p>
        </p:txBody>
      </p:sp>
      <p:pic>
        <p:nvPicPr>
          <p:cNvPr id="5" name="Picture 4" descr="Screen Shot 2015-03-13 at 11.21.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878" y="2169617"/>
            <a:ext cx="2993387" cy="1749077"/>
          </a:xfrm>
          <a:prstGeom prst="rect">
            <a:avLst/>
          </a:prstGeom>
        </p:spPr>
      </p:pic>
      <p:sp>
        <p:nvSpPr>
          <p:cNvPr id="6" name="TextBox 5"/>
          <p:cNvSpPr txBox="1"/>
          <p:nvPr/>
        </p:nvSpPr>
        <p:spPr>
          <a:xfrm>
            <a:off x="1022798" y="1749252"/>
            <a:ext cx="1325077" cy="369332"/>
          </a:xfrm>
          <a:prstGeom prst="rect">
            <a:avLst/>
          </a:prstGeom>
          <a:noFill/>
        </p:spPr>
        <p:txBody>
          <a:bodyPr wrap="none" rtlCol="0">
            <a:spAutoFit/>
          </a:bodyPr>
          <a:lstStyle/>
          <a:p>
            <a:r>
              <a:rPr lang="en-US" b="1" dirty="0">
                <a:solidFill>
                  <a:srgbClr val="800000"/>
                </a:solidFill>
              </a:rPr>
              <a:t>In RDBMS</a:t>
            </a:r>
          </a:p>
        </p:txBody>
      </p:sp>
      <p:pic>
        <p:nvPicPr>
          <p:cNvPr id="7" name="Picture 6" descr="Screen Shot 2015-03-13 at 11.22.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5355" y="2531564"/>
            <a:ext cx="2616200" cy="1054100"/>
          </a:xfrm>
          <a:prstGeom prst="rect">
            <a:avLst/>
          </a:prstGeom>
        </p:spPr>
      </p:pic>
      <p:pic>
        <p:nvPicPr>
          <p:cNvPr id="8" name="Picture 7" descr="Screen Shot 2015-03-13 at 11.22.1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828" y="4187543"/>
            <a:ext cx="3136900" cy="393700"/>
          </a:xfrm>
          <a:prstGeom prst="rect">
            <a:avLst/>
          </a:prstGeom>
        </p:spPr>
      </p:pic>
      <p:sp>
        <p:nvSpPr>
          <p:cNvPr id="9" name="TextBox 8"/>
          <p:cNvSpPr txBox="1"/>
          <p:nvPr/>
        </p:nvSpPr>
        <p:spPr>
          <a:xfrm>
            <a:off x="5672376" y="1706306"/>
            <a:ext cx="1528295" cy="369332"/>
          </a:xfrm>
          <a:prstGeom prst="rect">
            <a:avLst/>
          </a:prstGeom>
          <a:noFill/>
        </p:spPr>
        <p:txBody>
          <a:bodyPr wrap="none" rtlCol="0">
            <a:spAutoFit/>
          </a:bodyPr>
          <a:lstStyle/>
          <a:p>
            <a:r>
              <a:rPr lang="en-US" b="1" dirty="0">
                <a:solidFill>
                  <a:srgbClr val="800000"/>
                </a:solidFill>
              </a:rPr>
              <a:t>In MongoDB</a:t>
            </a:r>
          </a:p>
        </p:txBody>
      </p:sp>
      <p:sp>
        <p:nvSpPr>
          <p:cNvPr id="10" name="TextBox 9"/>
          <p:cNvSpPr txBox="1"/>
          <p:nvPr/>
        </p:nvSpPr>
        <p:spPr>
          <a:xfrm>
            <a:off x="5164655" y="2116326"/>
            <a:ext cx="2721964" cy="338554"/>
          </a:xfrm>
          <a:prstGeom prst="rect">
            <a:avLst/>
          </a:prstGeom>
          <a:noFill/>
        </p:spPr>
        <p:txBody>
          <a:bodyPr wrap="none" rtlCol="0">
            <a:spAutoFit/>
          </a:bodyPr>
          <a:lstStyle/>
          <a:p>
            <a:r>
              <a:rPr lang="en-US" sz="1600" b="1" dirty="0"/>
              <a:t>Either insert the 1</a:t>
            </a:r>
            <a:r>
              <a:rPr lang="en-US" sz="1600" b="1" baseline="30000" dirty="0"/>
              <a:t>st</a:t>
            </a:r>
            <a:r>
              <a:rPr lang="en-US" sz="1600" b="1" dirty="0"/>
              <a:t> document</a:t>
            </a:r>
          </a:p>
        </p:txBody>
      </p:sp>
      <p:sp>
        <p:nvSpPr>
          <p:cNvPr id="11" name="TextBox 10"/>
          <p:cNvSpPr txBox="1"/>
          <p:nvPr/>
        </p:nvSpPr>
        <p:spPr>
          <a:xfrm>
            <a:off x="4953000" y="3754708"/>
            <a:ext cx="3640039" cy="338554"/>
          </a:xfrm>
          <a:prstGeom prst="rect">
            <a:avLst/>
          </a:prstGeom>
          <a:noFill/>
        </p:spPr>
        <p:txBody>
          <a:bodyPr wrap="none" rtlCol="0">
            <a:spAutoFit/>
          </a:bodyPr>
          <a:lstStyle/>
          <a:p>
            <a:r>
              <a:rPr lang="en-US" sz="1600" b="1" dirty="0"/>
              <a:t>Or create “Users” collection explicitly</a:t>
            </a:r>
          </a:p>
        </p:txBody>
      </p:sp>
      <p:grpSp>
        <p:nvGrpSpPr>
          <p:cNvPr id="3" name="Group 2"/>
          <p:cNvGrpSpPr/>
          <p:nvPr/>
        </p:nvGrpSpPr>
        <p:grpSpPr>
          <a:xfrm>
            <a:off x="487639" y="5308081"/>
            <a:ext cx="6904672" cy="419100"/>
            <a:chOff x="487639" y="5308081"/>
            <a:chExt cx="6904672" cy="419100"/>
          </a:xfrm>
        </p:grpSpPr>
        <p:pic>
          <p:nvPicPr>
            <p:cNvPr id="12" name="Picture 11" descr="Screen Shot 2015-03-13 at 11.24.0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639" y="5308081"/>
              <a:ext cx="1981200" cy="419100"/>
            </a:xfrm>
            <a:prstGeom prst="rect">
              <a:avLst/>
            </a:prstGeom>
          </p:spPr>
        </p:pic>
        <p:pic>
          <p:nvPicPr>
            <p:cNvPr id="14" name="Picture 13" descr="Screen Shot 2015-03-13 at 11.24.53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4611" y="5308081"/>
              <a:ext cx="1917700" cy="381000"/>
            </a:xfrm>
            <a:prstGeom prst="rect">
              <a:avLst/>
            </a:prstGeom>
          </p:spPr>
        </p:pic>
      </p:grpSp>
    </p:spTree>
    <p:extLst>
      <p:ext uri="{BB962C8B-B14F-4D97-AF65-F5344CB8AC3E}">
        <p14:creationId xmlns:p14="http://schemas.microsoft.com/office/powerpoint/2010/main" val="106839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a:t>
            </a:r>
          </a:p>
        </p:txBody>
      </p:sp>
      <p:sp>
        <p:nvSpPr>
          <p:cNvPr id="3" name="Content Placeholder 2"/>
          <p:cNvSpPr>
            <a:spLocks noGrp="1"/>
          </p:cNvSpPr>
          <p:nvPr>
            <p:ph idx="1"/>
          </p:nvPr>
        </p:nvSpPr>
        <p:spPr>
          <a:xfrm>
            <a:off x="712730" y="5414682"/>
            <a:ext cx="7345363" cy="864198"/>
          </a:xfrm>
        </p:spPr>
        <p:txBody>
          <a:bodyPr/>
          <a:lstStyle/>
          <a:p>
            <a:r>
              <a:rPr lang="en-US" dirty="0"/>
              <a:t>The collection “users” is created automatically if it does not exist</a:t>
            </a:r>
          </a:p>
        </p:txBody>
      </p:sp>
      <p:sp>
        <p:nvSpPr>
          <p:cNvPr id="4" name="Slide Number Placeholder 3"/>
          <p:cNvSpPr>
            <a:spLocks noGrp="1"/>
          </p:cNvSpPr>
          <p:nvPr>
            <p:ph type="sldNum" sz="quarter" idx="12"/>
          </p:nvPr>
        </p:nvSpPr>
        <p:spPr/>
        <p:txBody>
          <a:bodyPr/>
          <a:lstStyle/>
          <a:p>
            <a:fld id="{EBFB1032-EA64-7144-B003-9BCC9D94B503}" type="slidenum">
              <a:rPr lang="en-US" smtClean="0"/>
              <a:t>36</a:t>
            </a:fld>
            <a:endParaRPr lang="en-US" dirty="0"/>
          </a:p>
        </p:txBody>
      </p:sp>
      <p:pic>
        <p:nvPicPr>
          <p:cNvPr id="6" name="Picture 5"/>
          <p:cNvPicPr>
            <a:picLocks noChangeAspect="1"/>
          </p:cNvPicPr>
          <p:nvPr/>
        </p:nvPicPr>
        <p:blipFill>
          <a:blip r:embed="rId2"/>
          <a:stretch>
            <a:fillRect/>
          </a:stretch>
        </p:blipFill>
        <p:spPr>
          <a:xfrm>
            <a:off x="1158240" y="1361440"/>
            <a:ext cx="6370320" cy="4156311"/>
          </a:xfrm>
          <a:prstGeom prst="rect">
            <a:avLst/>
          </a:prstGeom>
        </p:spPr>
      </p:pic>
    </p:spTree>
    <p:extLst>
      <p:ext uri="{BB962C8B-B14F-4D97-AF65-F5344CB8AC3E}">
        <p14:creationId xmlns:p14="http://schemas.microsoft.com/office/powerpoint/2010/main" val="1507699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Multi-Document Insertion</a:t>
            </a:r>
            <a:br>
              <a:rPr lang="en-US" sz="3600" dirty="0"/>
            </a:br>
            <a:r>
              <a:rPr lang="en-US" sz="3600" dirty="0"/>
              <a:t>(Use of Arrays)</a:t>
            </a:r>
          </a:p>
        </p:txBody>
      </p:sp>
      <p:sp>
        <p:nvSpPr>
          <p:cNvPr id="4" name="Slide Number Placeholder 3"/>
          <p:cNvSpPr>
            <a:spLocks noGrp="1"/>
          </p:cNvSpPr>
          <p:nvPr>
            <p:ph type="sldNum" sz="quarter" idx="12"/>
          </p:nvPr>
        </p:nvSpPr>
        <p:spPr/>
        <p:txBody>
          <a:bodyPr/>
          <a:lstStyle/>
          <a:p>
            <a:fld id="{EBFB1032-EA64-7144-B003-9BCC9D94B503}" type="slidenum">
              <a:rPr lang="en-US" smtClean="0"/>
              <a:t>37</a:t>
            </a:fld>
            <a:endParaRPr lang="en-US" dirty="0"/>
          </a:p>
        </p:txBody>
      </p:sp>
      <p:pic>
        <p:nvPicPr>
          <p:cNvPr id="8" name="Picture 7"/>
          <p:cNvPicPr>
            <a:picLocks noChangeAspect="1"/>
          </p:cNvPicPr>
          <p:nvPr/>
        </p:nvPicPr>
        <p:blipFill>
          <a:blip r:embed="rId2"/>
          <a:stretch>
            <a:fillRect/>
          </a:stretch>
        </p:blipFill>
        <p:spPr>
          <a:xfrm>
            <a:off x="807909" y="1584008"/>
            <a:ext cx="6766181" cy="3642127"/>
          </a:xfrm>
          <a:prstGeom prst="rect">
            <a:avLst/>
          </a:prstGeom>
          <a:ln>
            <a:solidFill>
              <a:schemeClr val="tx1"/>
            </a:solidFill>
          </a:ln>
        </p:spPr>
      </p:pic>
      <p:pic>
        <p:nvPicPr>
          <p:cNvPr id="9" name="Picture 8" descr="Screen Shot 2015-03-13 at 11.35.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909" y="5403115"/>
            <a:ext cx="3695700" cy="381000"/>
          </a:xfrm>
          <a:prstGeom prst="rect">
            <a:avLst/>
          </a:prstGeom>
          <a:ln>
            <a:solidFill>
              <a:schemeClr val="tx1"/>
            </a:solidFill>
          </a:ln>
        </p:spPr>
      </p:pic>
      <p:sp>
        <p:nvSpPr>
          <p:cNvPr id="10" name="TextBox 9"/>
          <p:cNvSpPr txBox="1"/>
          <p:nvPr/>
        </p:nvSpPr>
        <p:spPr>
          <a:xfrm>
            <a:off x="5538840" y="5227880"/>
            <a:ext cx="2529662" cy="646331"/>
          </a:xfrm>
          <a:prstGeom prst="rect">
            <a:avLst/>
          </a:prstGeom>
          <a:noFill/>
        </p:spPr>
        <p:txBody>
          <a:bodyPr wrap="square" rtlCol="0">
            <a:spAutoFit/>
          </a:bodyPr>
          <a:lstStyle/>
          <a:p>
            <a:r>
              <a:rPr lang="en-US" dirty="0"/>
              <a:t>All the documents are inserted at once</a:t>
            </a:r>
          </a:p>
        </p:txBody>
      </p:sp>
      <p:sp>
        <p:nvSpPr>
          <p:cNvPr id="11" name="Left Arrow 10"/>
          <p:cNvSpPr/>
          <p:nvPr/>
        </p:nvSpPr>
        <p:spPr>
          <a:xfrm>
            <a:off x="4653330" y="5226135"/>
            <a:ext cx="811991" cy="64545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1684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Multi-Document Insertion </a:t>
            </a:r>
            <a:br>
              <a:rPr lang="en-US" sz="3200" dirty="0"/>
            </a:br>
            <a:r>
              <a:rPr lang="en-US" sz="3200" dirty="0"/>
              <a:t>(Bulk Operation)</a:t>
            </a:r>
          </a:p>
        </p:txBody>
      </p:sp>
      <p:sp>
        <p:nvSpPr>
          <p:cNvPr id="3" name="Content Placeholder 2"/>
          <p:cNvSpPr>
            <a:spLocks noGrp="1"/>
          </p:cNvSpPr>
          <p:nvPr>
            <p:ph idx="1"/>
          </p:nvPr>
        </p:nvSpPr>
        <p:spPr>
          <a:xfrm>
            <a:off x="312308" y="1707339"/>
            <a:ext cx="4778247" cy="728748"/>
          </a:xfrm>
        </p:spPr>
        <p:txBody>
          <a:bodyPr>
            <a:normAutofit fontScale="77500" lnSpcReduction="20000"/>
          </a:bodyPr>
          <a:lstStyle/>
          <a:p>
            <a:r>
              <a:rPr lang="en-US" dirty="0"/>
              <a:t>A temporary object in memory</a:t>
            </a:r>
          </a:p>
          <a:p>
            <a:r>
              <a:rPr lang="en-US" dirty="0"/>
              <a:t>Holds your insertions and uploads them at once</a:t>
            </a:r>
          </a:p>
        </p:txBody>
      </p:sp>
      <p:sp>
        <p:nvSpPr>
          <p:cNvPr id="4" name="Slide Number Placeholder 3"/>
          <p:cNvSpPr>
            <a:spLocks noGrp="1"/>
          </p:cNvSpPr>
          <p:nvPr>
            <p:ph type="sldNum" sz="quarter" idx="12"/>
          </p:nvPr>
        </p:nvSpPr>
        <p:spPr/>
        <p:txBody>
          <a:bodyPr/>
          <a:lstStyle/>
          <a:p>
            <a:fld id="{EBFB1032-EA64-7144-B003-9BCC9D94B503}" type="slidenum">
              <a:rPr lang="en-US" smtClean="0"/>
              <a:t>38</a:t>
            </a:fld>
            <a:endParaRPr lang="en-US" dirty="0"/>
          </a:p>
        </p:txBody>
      </p:sp>
      <p:pic>
        <p:nvPicPr>
          <p:cNvPr id="9" name="Picture 8"/>
          <p:cNvPicPr>
            <a:picLocks noChangeAspect="1"/>
          </p:cNvPicPr>
          <p:nvPr/>
        </p:nvPicPr>
        <p:blipFill>
          <a:blip r:embed="rId2"/>
          <a:stretch>
            <a:fillRect/>
          </a:stretch>
        </p:blipFill>
        <p:spPr>
          <a:xfrm>
            <a:off x="789613" y="2540189"/>
            <a:ext cx="6018613" cy="3816161"/>
          </a:xfrm>
          <a:prstGeom prst="rect">
            <a:avLst/>
          </a:prstGeom>
          <a:ln>
            <a:solidFill>
              <a:schemeClr val="tx1"/>
            </a:solidFill>
          </a:ln>
        </p:spPr>
      </p:pic>
      <p:grpSp>
        <p:nvGrpSpPr>
          <p:cNvPr id="5" name="Group 4"/>
          <p:cNvGrpSpPr/>
          <p:nvPr/>
        </p:nvGrpSpPr>
        <p:grpSpPr>
          <a:xfrm>
            <a:off x="4861532" y="1832270"/>
            <a:ext cx="3288080" cy="838336"/>
            <a:chOff x="4861532" y="1832270"/>
            <a:chExt cx="3288080" cy="838336"/>
          </a:xfrm>
        </p:grpSpPr>
        <p:sp>
          <p:nvSpPr>
            <p:cNvPr id="10" name="Left Arrow 9"/>
            <p:cNvSpPr/>
            <p:nvPr/>
          </p:nvSpPr>
          <p:spPr>
            <a:xfrm rot="18690197">
              <a:off x="4804276" y="2275016"/>
              <a:ext cx="572557" cy="21862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p:cNvSpPr txBox="1"/>
            <p:nvPr/>
          </p:nvSpPr>
          <p:spPr>
            <a:xfrm>
              <a:off x="4861532" y="1832270"/>
              <a:ext cx="3288080" cy="369332"/>
            </a:xfrm>
            <a:prstGeom prst="rect">
              <a:avLst/>
            </a:prstGeom>
            <a:noFill/>
          </p:spPr>
          <p:txBody>
            <a:bodyPr wrap="none" rtlCol="0">
              <a:spAutoFit/>
            </a:bodyPr>
            <a:lstStyle/>
            <a:p>
              <a:r>
                <a:rPr lang="en-US" dirty="0"/>
                <a:t>There is also </a:t>
              </a:r>
              <a:r>
                <a:rPr lang="en-US" i="1" dirty="0">
                  <a:solidFill>
                    <a:srgbClr val="FF0000"/>
                  </a:solidFill>
                </a:rPr>
                <a:t>Bulk Ordered</a:t>
              </a:r>
              <a:r>
                <a:rPr lang="en-US" dirty="0"/>
                <a:t> object</a:t>
              </a:r>
            </a:p>
          </p:txBody>
        </p:sp>
      </p:grpSp>
      <p:sp>
        <p:nvSpPr>
          <p:cNvPr id="12" name="Rounded Rectangle 11"/>
          <p:cNvSpPr/>
          <p:nvPr/>
        </p:nvSpPr>
        <p:spPr>
          <a:xfrm>
            <a:off x="5465319" y="3851932"/>
            <a:ext cx="2998119" cy="7912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FF00"/>
                </a:solidFill>
              </a:rPr>
              <a:t>_id</a:t>
            </a:r>
            <a:r>
              <a:rPr lang="en-US" dirty="0"/>
              <a:t> column is added automatically</a:t>
            </a:r>
          </a:p>
        </p:txBody>
      </p:sp>
    </p:spTree>
    <p:extLst>
      <p:ext uri="{BB962C8B-B14F-4D97-AF65-F5344CB8AC3E}">
        <p14:creationId xmlns:p14="http://schemas.microsoft.com/office/powerpoint/2010/main" val="257850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heckerboard(across)">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Deletion</a:t>
            </a:r>
            <a:br>
              <a:rPr lang="en-US" dirty="0"/>
            </a:br>
            <a:r>
              <a:rPr lang="en-US" dirty="0"/>
              <a:t>(Remove Operation)</a:t>
            </a:r>
          </a:p>
        </p:txBody>
      </p:sp>
      <p:sp>
        <p:nvSpPr>
          <p:cNvPr id="3" name="Content Placeholder 2"/>
          <p:cNvSpPr>
            <a:spLocks noGrp="1"/>
          </p:cNvSpPr>
          <p:nvPr>
            <p:ph idx="1"/>
          </p:nvPr>
        </p:nvSpPr>
        <p:spPr>
          <a:xfrm>
            <a:off x="374766" y="1801038"/>
            <a:ext cx="8067852" cy="728744"/>
          </a:xfrm>
        </p:spPr>
        <p:txBody>
          <a:bodyPr>
            <a:normAutofit/>
          </a:bodyPr>
          <a:lstStyle/>
          <a:p>
            <a:r>
              <a:rPr lang="en-US" dirty="0"/>
              <a:t>You can put condition on any field in the document (even </a:t>
            </a:r>
            <a:r>
              <a:rPr lang="en-US" b="1" i="1" dirty="0">
                <a:solidFill>
                  <a:srgbClr val="800000"/>
                </a:solidFill>
              </a:rPr>
              <a:t>_id</a:t>
            </a:r>
            <a:r>
              <a:rPr lang="en-US" dirty="0">
                <a:solidFill>
                  <a:schemeClr val="tx1"/>
                </a:solidFill>
              </a:rPr>
              <a:t>)</a:t>
            </a:r>
          </a:p>
        </p:txBody>
      </p:sp>
      <p:sp>
        <p:nvSpPr>
          <p:cNvPr id="4" name="Slide Number Placeholder 3"/>
          <p:cNvSpPr>
            <a:spLocks noGrp="1"/>
          </p:cNvSpPr>
          <p:nvPr>
            <p:ph type="sldNum" sz="quarter" idx="12"/>
          </p:nvPr>
        </p:nvSpPr>
        <p:spPr/>
        <p:txBody>
          <a:bodyPr/>
          <a:lstStyle/>
          <a:p>
            <a:fld id="{EBFB1032-EA64-7144-B003-9BCC9D94B503}" type="slidenum">
              <a:rPr lang="en-US" smtClean="0"/>
              <a:t>39</a:t>
            </a:fld>
            <a:endParaRPr lang="en-US" dirty="0"/>
          </a:p>
        </p:txBody>
      </p:sp>
      <p:pic>
        <p:nvPicPr>
          <p:cNvPr id="5" name="Picture 4" descr="Screen Shot 2015-03-13 at 12.06.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5212" y="2331982"/>
            <a:ext cx="5652702" cy="2154999"/>
          </a:xfrm>
          <a:prstGeom prst="rect">
            <a:avLst/>
          </a:prstGeom>
          <a:ln>
            <a:solidFill>
              <a:schemeClr val="tx1"/>
            </a:solidFill>
          </a:ln>
        </p:spPr>
      </p:pic>
      <p:sp>
        <p:nvSpPr>
          <p:cNvPr id="6" name="TextBox 5"/>
          <p:cNvSpPr txBox="1"/>
          <p:nvPr/>
        </p:nvSpPr>
        <p:spPr>
          <a:xfrm>
            <a:off x="530916" y="5142849"/>
            <a:ext cx="2011826" cy="369332"/>
          </a:xfrm>
          <a:prstGeom prst="rect">
            <a:avLst/>
          </a:prstGeom>
          <a:noFill/>
          <a:ln>
            <a:solidFill>
              <a:schemeClr val="tx1"/>
            </a:solidFill>
          </a:ln>
        </p:spPr>
        <p:txBody>
          <a:bodyPr wrap="none" rtlCol="0">
            <a:spAutoFit/>
          </a:bodyPr>
          <a:lstStyle/>
          <a:p>
            <a:r>
              <a:rPr lang="en-US" dirty="0"/>
              <a:t>db.users.remove ( )</a:t>
            </a:r>
          </a:p>
        </p:txBody>
      </p:sp>
      <p:sp>
        <p:nvSpPr>
          <p:cNvPr id="7" name="TextBox 6"/>
          <p:cNvSpPr txBox="1"/>
          <p:nvPr/>
        </p:nvSpPr>
        <p:spPr>
          <a:xfrm>
            <a:off x="3091809" y="5116576"/>
            <a:ext cx="4583306" cy="369332"/>
          </a:xfrm>
          <a:prstGeom prst="rect">
            <a:avLst/>
          </a:prstGeom>
          <a:noFill/>
        </p:spPr>
        <p:txBody>
          <a:bodyPr wrap="none" rtlCol="0">
            <a:spAutoFit/>
          </a:bodyPr>
          <a:lstStyle/>
          <a:p>
            <a:r>
              <a:rPr lang="en-US" dirty="0"/>
              <a:t>Removes all documents from </a:t>
            </a:r>
            <a:r>
              <a:rPr lang="en-US" i="1" dirty="0"/>
              <a:t>users </a:t>
            </a:r>
            <a:r>
              <a:rPr lang="en-US" dirty="0"/>
              <a:t>collection</a:t>
            </a:r>
          </a:p>
        </p:txBody>
      </p:sp>
      <p:sp>
        <p:nvSpPr>
          <p:cNvPr id="8" name="Right Arrow 7"/>
          <p:cNvSpPr/>
          <p:nvPr/>
        </p:nvSpPr>
        <p:spPr>
          <a:xfrm>
            <a:off x="2696224" y="5142849"/>
            <a:ext cx="395585" cy="3638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0120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Integration with Others</a:t>
            </a:r>
          </a:p>
        </p:txBody>
      </p:sp>
      <p:sp>
        <p:nvSpPr>
          <p:cNvPr id="4" name="Slide Number Placeholder 3"/>
          <p:cNvSpPr>
            <a:spLocks noGrp="1"/>
          </p:cNvSpPr>
          <p:nvPr>
            <p:ph type="sldNum" sz="quarter" idx="12"/>
          </p:nvPr>
        </p:nvSpPr>
        <p:spPr/>
        <p:txBody>
          <a:bodyPr/>
          <a:lstStyle/>
          <a:p>
            <a:fld id="{EBFB1032-EA64-7144-B003-9BCC9D94B503}" type="slidenum">
              <a:rPr lang="en-US" smtClean="0"/>
              <a:t>4</a:t>
            </a:fld>
            <a:endParaRPr lang="en-US" dirty="0"/>
          </a:p>
        </p:txBody>
      </p:sp>
      <p:pic>
        <p:nvPicPr>
          <p:cNvPr id="7" name="Picture 6" descr="Screen Shot 2015-03-13 at 8.05.5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72" y="1861465"/>
            <a:ext cx="2650701" cy="4038578"/>
          </a:xfrm>
          <a:prstGeom prst="rect">
            <a:avLst/>
          </a:prstGeom>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7887" y="1740974"/>
            <a:ext cx="5526212" cy="4159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4608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a:t>
            </a:r>
          </a:p>
        </p:txBody>
      </p:sp>
      <p:sp>
        <p:nvSpPr>
          <p:cNvPr id="4" name="Slide Number Placeholder 3"/>
          <p:cNvSpPr>
            <a:spLocks noGrp="1"/>
          </p:cNvSpPr>
          <p:nvPr>
            <p:ph type="sldNum" sz="quarter" idx="12"/>
          </p:nvPr>
        </p:nvSpPr>
        <p:spPr/>
        <p:txBody>
          <a:bodyPr/>
          <a:lstStyle/>
          <a:p>
            <a:fld id="{EBFB1032-EA64-7144-B003-9BCC9D94B503}" type="slidenum">
              <a:rPr lang="en-US" smtClean="0"/>
              <a:t>40</a:t>
            </a:fld>
            <a:endParaRPr lang="en-US" dirty="0"/>
          </a:p>
        </p:txBody>
      </p:sp>
      <p:pic>
        <p:nvPicPr>
          <p:cNvPr id="5" name="Picture 4"/>
          <p:cNvPicPr>
            <a:picLocks noChangeAspect="1"/>
          </p:cNvPicPr>
          <p:nvPr/>
        </p:nvPicPr>
        <p:blipFill>
          <a:blip r:embed="rId2"/>
          <a:stretch>
            <a:fillRect/>
          </a:stretch>
        </p:blipFill>
        <p:spPr>
          <a:xfrm>
            <a:off x="1280160" y="1869440"/>
            <a:ext cx="6380480" cy="1595120"/>
          </a:xfrm>
          <a:prstGeom prst="rect">
            <a:avLst/>
          </a:prstGeom>
        </p:spPr>
      </p:pic>
      <p:pic>
        <p:nvPicPr>
          <p:cNvPr id="6" name="Picture 5"/>
          <p:cNvPicPr>
            <a:picLocks noChangeAspect="1"/>
          </p:cNvPicPr>
          <p:nvPr/>
        </p:nvPicPr>
        <p:blipFill>
          <a:blip r:embed="rId3"/>
          <a:stretch>
            <a:fillRect/>
          </a:stretch>
        </p:blipFill>
        <p:spPr>
          <a:xfrm>
            <a:off x="900113" y="4419600"/>
            <a:ext cx="6553200" cy="1310640"/>
          </a:xfrm>
          <a:prstGeom prst="rect">
            <a:avLst/>
          </a:prstGeom>
        </p:spPr>
      </p:pic>
      <p:cxnSp>
        <p:nvCxnSpPr>
          <p:cNvPr id="7" name="Straight Arrow Connector 6"/>
          <p:cNvCxnSpPr/>
          <p:nvPr/>
        </p:nvCxnSpPr>
        <p:spPr>
          <a:xfrm flipH="1" flipV="1">
            <a:off x="2773680" y="3129280"/>
            <a:ext cx="792480" cy="264160"/>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072640" y="3376394"/>
            <a:ext cx="5105316" cy="338554"/>
          </a:xfrm>
          <a:prstGeom prst="rect">
            <a:avLst/>
          </a:prstGeom>
          <a:noFill/>
        </p:spPr>
        <p:txBody>
          <a:bodyPr wrap="none" rtlCol="0">
            <a:spAutoFit/>
          </a:bodyPr>
          <a:lstStyle/>
          <a:p>
            <a:r>
              <a:rPr lang="en-US" sz="1600" dirty="0">
                <a:solidFill>
                  <a:srgbClr val="FF6600"/>
                </a:solidFill>
              </a:rPr>
              <a:t>Otherwise, it will update only the 1</a:t>
            </a:r>
            <a:r>
              <a:rPr lang="en-US" sz="1600" baseline="30000" dirty="0">
                <a:solidFill>
                  <a:srgbClr val="FF6600"/>
                </a:solidFill>
              </a:rPr>
              <a:t>st</a:t>
            </a:r>
            <a:r>
              <a:rPr lang="en-US" sz="1600" dirty="0">
                <a:solidFill>
                  <a:srgbClr val="FF6600"/>
                </a:solidFill>
              </a:rPr>
              <a:t> matching document</a:t>
            </a:r>
          </a:p>
        </p:txBody>
      </p:sp>
      <p:sp>
        <p:nvSpPr>
          <p:cNvPr id="11" name="TextBox 10"/>
          <p:cNvSpPr txBox="1"/>
          <p:nvPr/>
        </p:nvSpPr>
        <p:spPr>
          <a:xfrm>
            <a:off x="369506" y="4124948"/>
            <a:ext cx="2404174" cy="369332"/>
          </a:xfrm>
          <a:prstGeom prst="rect">
            <a:avLst/>
          </a:prstGeom>
          <a:noFill/>
        </p:spPr>
        <p:txBody>
          <a:bodyPr wrap="none" rtlCol="0">
            <a:spAutoFit/>
          </a:bodyPr>
          <a:lstStyle/>
          <a:p>
            <a:r>
              <a:rPr lang="en-US" b="1" dirty="0">
                <a:solidFill>
                  <a:srgbClr val="800000"/>
                </a:solidFill>
              </a:rPr>
              <a:t>Equivalent to in SQL:</a:t>
            </a:r>
          </a:p>
        </p:txBody>
      </p:sp>
    </p:spTree>
    <p:extLst>
      <p:ext uri="{BB962C8B-B14F-4D97-AF65-F5344CB8AC3E}">
        <p14:creationId xmlns:p14="http://schemas.microsoft.com/office/powerpoint/2010/main" val="168919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(Cont’d)</a:t>
            </a:r>
          </a:p>
        </p:txBody>
      </p:sp>
      <p:sp>
        <p:nvSpPr>
          <p:cNvPr id="4" name="Slide Number Placeholder 3"/>
          <p:cNvSpPr>
            <a:spLocks noGrp="1"/>
          </p:cNvSpPr>
          <p:nvPr>
            <p:ph type="sldNum" sz="quarter" idx="12"/>
          </p:nvPr>
        </p:nvSpPr>
        <p:spPr/>
        <p:txBody>
          <a:bodyPr/>
          <a:lstStyle/>
          <a:p>
            <a:fld id="{EBFB1032-EA64-7144-B003-9BCC9D94B503}" type="slidenum">
              <a:rPr lang="en-US" smtClean="0"/>
              <a:t>41</a:t>
            </a:fld>
            <a:endParaRPr lang="en-US" dirty="0"/>
          </a:p>
        </p:txBody>
      </p:sp>
      <p:pic>
        <p:nvPicPr>
          <p:cNvPr id="5" name="Picture 4" descr="Screen Shot 2015-03-13 at 3.15.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250" y="1805193"/>
            <a:ext cx="5651500" cy="1855993"/>
          </a:xfrm>
          <a:prstGeom prst="rect">
            <a:avLst/>
          </a:prstGeom>
          <a:noFill/>
          <a:ln>
            <a:solidFill>
              <a:schemeClr val="tx1"/>
            </a:solidFill>
          </a:ln>
        </p:spPr>
      </p:pic>
      <p:pic>
        <p:nvPicPr>
          <p:cNvPr id="6" name="Picture 5" descr="Screen Shot 2015-03-13 at 3.15.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 y="4094480"/>
            <a:ext cx="7833361" cy="927260"/>
          </a:xfrm>
          <a:prstGeom prst="rect">
            <a:avLst/>
          </a:prstGeom>
        </p:spPr>
      </p:pic>
      <p:cxnSp>
        <p:nvCxnSpPr>
          <p:cNvPr id="8" name="Straight Arrow Connector 7"/>
          <p:cNvCxnSpPr/>
          <p:nvPr/>
        </p:nvCxnSpPr>
        <p:spPr>
          <a:xfrm flipV="1">
            <a:off x="1625600" y="2509520"/>
            <a:ext cx="1076960" cy="2641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1625600" y="2773680"/>
            <a:ext cx="1076960" cy="355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21360" y="2481292"/>
            <a:ext cx="1087120" cy="584776"/>
          </a:xfrm>
          <a:prstGeom prst="rect">
            <a:avLst/>
          </a:prstGeom>
          <a:noFill/>
        </p:spPr>
        <p:txBody>
          <a:bodyPr wrap="square" rtlCol="0">
            <a:spAutoFit/>
          </a:bodyPr>
          <a:lstStyle/>
          <a:p>
            <a:pPr algn="ctr"/>
            <a:r>
              <a:rPr lang="en-US" sz="1600" dirty="0">
                <a:solidFill>
                  <a:srgbClr val="FF6600"/>
                </a:solidFill>
              </a:rPr>
              <a:t>Two operators</a:t>
            </a:r>
          </a:p>
        </p:txBody>
      </p:sp>
    </p:spTree>
    <p:extLst>
      <p:ext uri="{BB962C8B-B14F-4D97-AF65-F5344CB8AC3E}">
        <p14:creationId xmlns:p14="http://schemas.microsoft.com/office/powerpoint/2010/main" val="1912488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Replace a document</a:t>
            </a:r>
          </a:p>
        </p:txBody>
      </p:sp>
      <p:sp>
        <p:nvSpPr>
          <p:cNvPr id="4" name="Slide Number Placeholder 3"/>
          <p:cNvSpPr>
            <a:spLocks noGrp="1"/>
          </p:cNvSpPr>
          <p:nvPr>
            <p:ph type="sldNum" sz="quarter" idx="12"/>
          </p:nvPr>
        </p:nvSpPr>
        <p:spPr/>
        <p:txBody>
          <a:bodyPr/>
          <a:lstStyle/>
          <a:p>
            <a:fld id="{EBFB1032-EA64-7144-B003-9BCC9D94B503}" type="slidenum">
              <a:rPr lang="en-US" smtClean="0"/>
              <a:t>42</a:t>
            </a:fld>
            <a:endParaRPr lang="en-US" dirty="0"/>
          </a:p>
        </p:txBody>
      </p:sp>
      <p:pic>
        <p:nvPicPr>
          <p:cNvPr id="5" name="Picture 4" descr="Screen Shot 2015-03-13 at 3.18.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215" y="2010410"/>
            <a:ext cx="7078345" cy="1880373"/>
          </a:xfrm>
          <a:prstGeom prst="rect">
            <a:avLst/>
          </a:prstGeom>
          <a:ln>
            <a:solidFill>
              <a:schemeClr val="tx1"/>
            </a:solidFill>
          </a:ln>
        </p:spPr>
      </p:pic>
      <p:sp>
        <p:nvSpPr>
          <p:cNvPr id="6" name="TextBox 5"/>
          <p:cNvSpPr txBox="1"/>
          <p:nvPr/>
        </p:nvSpPr>
        <p:spPr>
          <a:xfrm>
            <a:off x="497840" y="4328160"/>
            <a:ext cx="7661072" cy="369332"/>
          </a:xfrm>
          <a:prstGeom prst="rect">
            <a:avLst/>
          </a:prstGeom>
          <a:noFill/>
        </p:spPr>
        <p:txBody>
          <a:bodyPr wrap="none" rtlCol="0">
            <a:spAutoFit/>
          </a:bodyPr>
          <a:lstStyle/>
          <a:p>
            <a:r>
              <a:rPr lang="en-US" dirty="0"/>
              <a:t>For the document having item = “BE10”, replace it with the given document</a:t>
            </a:r>
          </a:p>
        </p:txBody>
      </p:sp>
      <p:cxnSp>
        <p:nvCxnSpPr>
          <p:cNvPr id="7" name="Straight Arrow Connector 6"/>
          <p:cNvCxnSpPr/>
          <p:nvPr/>
        </p:nvCxnSpPr>
        <p:spPr>
          <a:xfrm flipH="1">
            <a:off x="3015226" y="2228645"/>
            <a:ext cx="934064" cy="1884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949290" y="2010410"/>
            <a:ext cx="1674357" cy="338554"/>
          </a:xfrm>
          <a:prstGeom prst="rect">
            <a:avLst/>
          </a:prstGeom>
          <a:noFill/>
        </p:spPr>
        <p:txBody>
          <a:bodyPr wrap="none" rtlCol="0">
            <a:spAutoFit/>
          </a:bodyPr>
          <a:lstStyle/>
          <a:p>
            <a:r>
              <a:rPr lang="en-US" sz="1600" dirty="0">
                <a:solidFill>
                  <a:srgbClr val="FF6600"/>
                </a:solidFill>
              </a:rPr>
              <a:t>Query Condition</a:t>
            </a:r>
          </a:p>
        </p:txBody>
      </p:sp>
      <p:sp>
        <p:nvSpPr>
          <p:cNvPr id="10" name="TextBox 9"/>
          <p:cNvSpPr txBox="1"/>
          <p:nvPr/>
        </p:nvSpPr>
        <p:spPr>
          <a:xfrm>
            <a:off x="304156" y="2704525"/>
            <a:ext cx="598441" cy="584776"/>
          </a:xfrm>
          <a:prstGeom prst="rect">
            <a:avLst/>
          </a:prstGeom>
          <a:noFill/>
        </p:spPr>
        <p:txBody>
          <a:bodyPr wrap="none" rtlCol="0">
            <a:spAutoFit/>
          </a:bodyPr>
          <a:lstStyle/>
          <a:p>
            <a:r>
              <a:rPr lang="en-US" sz="1600" dirty="0">
                <a:solidFill>
                  <a:srgbClr val="FF6600"/>
                </a:solidFill>
              </a:rPr>
              <a:t>New </a:t>
            </a:r>
          </a:p>
          <a:p>
            <a:r>
              <a:rPr lang="en-US" sz="1600" dirty="0">
                <a:solidFill>
                  <a:srgbClr val="FF6600"/>
                </a:solidFill>
              </a:rPr>
              <a:t>doc</a:t>
            </a:r>
          </a:p>
        </p:txBody>
      </p:sp>
      <p:sp>
        <p:nvSpPr>
          <p:cNvPr id="12" name="Left Brace 11"/>
          <p:cNvSpPr/>
          <p:nvPr/>
        </p:nvSpPr>
        <p:spPr>
          <a:xfrm>
            <a:off x="900113" y="2564581"/>
            <a:ext cx="214671" cy="99141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971866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 or Replace</a:t>
            </a:r>
          </a:p>
        </p:txBody>
      </p:sp>
      <p:sp>
        <p:nvSpPr>
          <p:cNvPr id="4" name="Slide Number Placeholder 3"/>
          <p:cNvSpPr>
            <a:spLocks noGrp="1"/>
          </p:cNvSpPr>
          <p:nvPr>
            <p:ph type="sldNum" sz="quarter" idx="12"/>
          </p:nvPr>
        </p:nvSpPr>
        <p:spPr/>
        <p:txBody>
          <a:bodyPr/>
          <a:lstStyle/>
          <a:p>
            <a:fld id="{EBFB1032-EA64-7144-B003-9BCC9D94B503}" type="slidenum">
              <a:rPr lang="en-US" smtClean="0"/>
              <a:t>43</a:t>
            </a:fld>
            <a:endParaRPr lang="en-US" dirty="0"/>
          </a:p>
        </p:txBody>
      </p:sp>
      <p:pic>
        <p:nvPicPr>
          <p:cNvPr id="5" name="Picture 4" descr="Screen Shot 2015-03-13 at 3.20.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113" y="1776730"/>
            <a:ext cx="7200900" cy="2281583"/>
          </a:xfrm>
          <a:prstGeom prst="rect">
            <a:avLst/>
          </a:prstGeom>
          <a:ln>
            <a:solidFill>
              <a:schemeClr val="tx1"/>
            </a:solidFill>
          </a:ln>
        </p:spPr>
      </p:pic>
      <p:sp>
        <p:nvSpPr>
          <p:cNvPr id="6" name="TextBox 5"/>
          <p:cNvSpPr txBox="1"/>
          <p:nvPr/>
        </p:nvSpPr>
        <p:spPr>
          <a:xfrm>
            <a:off x="623356" y="4888914"/>
            <a:ext cx="7135287" cy="646331"/>
          </a:xfrm>
          <a:prstGeom prst="rect">
            <a:avLst/>
          </a:prstGeom>
          <a:noFill/>
        </p:spPr>
        <p:txBody>
          <a:bodyPr wrap="none" rtlCol="0">
            <a:spAutoFit/>
          </a:bodyPr>
          <a:lstStyle/>
          <a:p>
            <a:r>
              <a:rPr lang="en-US" dirty="0"/>
              <a:t>If the document having item = “TBD1” is in the DB, it will be replaced</a:t>
            </a:r>
          </a:p>
          <a:p>
            <a:r>
              <a:rPr lang="en-US" dirty="0"/>
              <a:t>Otherwise, it will be inserted.</a:t>
            </a:r>
          </a:p>
        </p:txBody>
      </p:sp>
      <p:cxnSp>
        <p:nvCxnSpPr>
          <p:cNvPr id="7" name="Straight Arrow Connector 6"/>
          <p:cNvCxnSpPr>
            <a:stCxn id="8" idx="0"/>
          </p:cNvCxnSpPr>
          <p:nvPr/>
        </p:nvCxnSpPr>
        <p:spPr>
          <a:xfrm flipH="1" flipV="1">
            <a:off x="2123446" y="3799841"/>
            <a:ext cx="1823221" cy="459738"/>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078480" y="4259579"/>
            <a:ext cx="1736373" cy="338554"/>
          </a:xfrm>
          <a:prstGeom prst="rect">
            <a:avLst/>
          </a:prstGeom>
          <a:noFill/>
        </p:spPr>
        <p:txBody>
          <a:bodyPr wrap="none" rtlCol="0">
            <a:spAutoFit/>
          </a:bodyPr>
          <a:lstStyle/>
          <a:p>
            <a:r>
              <a:rPr lang="en-US" sz="1600" dirty="0">
                <a:solidFill>
                  <a:srgbClr val="FF6600"/>
                </a:solidFill>
              </a:rPr>
              <a:t>The </a:t>
            </a:r>
            <a:r>
              <a:rPr lang="en-US" sz="1600" b="1" i="1" dirty="0">
                <a:solidFill>
                  <a:srgbClr val="FF0000"/>
                </a:solidFill>
              </a:rPr>
              <a:t>upsert</a:t>
            </a:r>
            <a:r>
              <a:rPr lang="en-US" sz="1600" dirty="0">
                <a:solidFill>
                  <a:srgbClr val="FF0000"/>
                </a:solidFill>
              </a:rPr>
              <a:t> </a:t>
            </a:r>
            <a:r>
              <a:rPr lang="en-US" sz="1600" dirty="0">
                <a:solidFill>
                  <a:srgbClr val="FF6600"/>
                </a:solidFill>
              </a:rPr>
              <a:t>option</a:t>
            </a:r>
          </a:p>
        </p:txBody>
      </p:sp>
    </p:spTree>
    <p:extLst>
      <p:ext uri="{BB962C8B-B14F-4D97-AF65-F5344CB8AC3E}">
        <p14:creationId xmlns:p14="http://schemas.microsoft.com/office/powerpoint/2010/main" val="1329850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Categories</a:t>
            </a:r>
          </a:p>
        </p:txBody>
      </p:sp>
      <p:sp>
        <p:nvSpPr>
          <p:cNvPr id="4" name="Slide Number Placeholder 3"/>
          <p:cNvSpPr>
            <a:spLocks noGrp="1"/>
          </p:cNvSpPr>
          <p:nvPr>
            <p:ph type="sldNum" sz="quarter" idx="12"/>
          </p:nvPr>
        </p:nvSpPr>
        <p:spPr/>
        <p:txBody>
          <a:bodyPr/>
          <a:lstStyle/>
          <a:p>
            <a:fld id="{EBFB1032-EA64-7144-B003-9BCC9D94B503}" type="slidenum">
              <a:rPr lang="en-US" smtClean="0"/>
              <a:t>5</a:t>
            </a:fld>
            <a:endParaRPr lang="en-US" dirty="0"/>
          </a:p>
        </p:txBody>
      </p:sp>
      <p:pic>
        <p:nvPicPr>
          <p:cNvPr id="7" name="Picture 6" descr="Screen Shot 2015-03-13 at 8.40.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195" y="1734028"/>
            <a:ext cx="7345362" cy="4544055"/>
          </a:xfrm>
          <a:prstGeom prst="rect">
            <a:avLst/>
          </a:prstGeom>
        </p:spPr>
      </p:pic>
    </p:spTree>
    <p:extLst>
      <p:ext uri="{BB962C8B-B14F-4D97-AF65-F5344CB8AC3E}">
        <p14:creationId xmlns:p14="http://schemas.microsoft.com/office/powerpoint/2010/main" val="632248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NoSQL</a:t>
            </a:r>
          </a:p>
        </p:txBody>
      </p:sp>
      <p:sp>
        <p:nvSpPr>
          <p:cNvPr id="5" name="Rectangle 2"/>
          <p:cNvSpPr>
            <a:spLocks noGrp="1" noChangeArrowheads="1"/>
          </p:cNvSpPr>
          <p:nvPr>
            <p:ph idx="1"/>
          </p:nvPr>
        </p:nvSpPr>
        <p:spPr>
          <a:xfrm>
            <a:off x="757566" y="1764126"/>
            <a:ext cx="7345363" cy="4082954"/>
          </a:xfrm>
        </p:spPr>
        <p:txBody>
          <a:bodyPr>
            <a:noAutofit/>
          </a:bodyPr>
          <a:lstStyle/>
          <a:p>
            <a:pPr marL="341313" indent="-341313" algn="just" eaLnBrk="1" hangingPunct="1">
              <a:lnSpc>
                <a:spcPct val="80000"/>
              </a:lnSpc>
              <a:spcBef>
                <a:spcPts val="700"/>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t>Stands for </a:t>
            </a:r>
            <a:r>
              <a:rPr lang="en-US" sz="2400" b="1" dirty="0">
                <a:solidFill>
                  <a:srgbClr val="FF0000"/>
                </a:solidFill>
              </a:rPr>
              <a:t>N</a:t>
            </a:r>
            <a:r>
              <a:rPr lang="en-US" sz="2400" dirty="0"/>
              <a:t>ot </a:t>
            </a:r>
            <a:r>
              <a:rPr lang="en-US" sz="2400" b="1" dirty="0">
                <a:solidFill>
                  <a:srgbClr val="FF0000"/>
                </a:solidFill>
              </a:rPr>
              <a:t>O</a:t>
            </a:r>
            <a:r>
              <a:rPr lang="en-US" sz="2400" dirty="0"/>
              <a:t>nly </a:t>
            </a:r>
            <a:r>
              <a:rPr lang="en-US" sz="2400" b="1" dirty="0">
                <a:solidFill>
                  <a:srgbClr val="FF0000"/>
                </a:solidFill>
              </a:rPr>
              <a:t>SQL</a:t>
            </a:r>
            <a:r>
              <a:rPr lang="en-US" sz="2400" b="1" dirty="0"/>
              <a:t>??</a:t>
            </a:r>
          </a:p>
          <a:p>
            <a:pPr marL="341313" indent="-341313" algn="just" eaLnBrk="1" hangingPunct="1">
              <a:lnSpc>
                <a:spcPct val="80000"/>
              </a:lnSpc>
              <a:spcBef>
                <a:spcPts val="700"/>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400" dirty="0"/>
          </a:p>
          <a:p>
            <a:pPr marL="341313" indent="-341313" algn="just" eaLnBrk="1" hangingPunct="1">
              <a:lnSpc>
                <a:spcPct val="80000"/>
              </a:lnSpc>
              <a:spcBef>
                <a:spcPts val="700"/>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t>Class of non-relational data storage systems.</a:t>
            </a:r>
          </a:p>
          <a:p>
            <a:pPr marL="341313" indent="-341313" algn="just" eaLnBrk="1" hangingPunct="1">
              <a:lnSpc>
                <a:spcPct val="80000"/>
              </a:lnSpc>
              <a:spcBef>
                <a:spcPts val="700"/>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400" dirty="0"/>
          </a:p>
          <a:p>
            <a:pPr marL="341313" indent="-341313" algn="just" eaLnBrk="1" hangingPunct="1">
              <a:lnSpc>
                <a:spcPct val="80000"/>
              </a:lnSpc>
              <a:spcBef>
                <a:spcPts val="700"/>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t>Usually do not require a fixed table schema nor do they use the concept of joins.</a:t>
            </a:r>
          </a:p>
          <a:p>
            <a:pPr marL="741363" lvl="1" indent="-341313" algn="just" eaLnBrk="1" hangingPunct="1">
              <a:lnSpc>
                <a:spcPct val="80000"/>
              </a:lnSpc>
              <a:spcBef>
                <a:spcPts val="700"/>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t>Distributed data storage systems.</a:t>
            </a:r>
          </a:p>
          <a:p>
            <a:pPr marL="341313" indent="-341313" algn="just" eaLnBrk="1" hangingPunct="1">
              <a:lnSpc>
                <a:spcPct val="80000"/>
              </a:lnSpc>
              <a:spcBef>
                <a:spcPts val="700"/>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400" dirty="0"/>
          </a:p>
          <a:p>
            <a:pPr marL="341313" indent="-341313" algn="just" eaLnBrk="1" hangingPunct="1">
              <a:lnSpc>
                <a:spcPct val="120000"/>
              </a:lnSpc>
              <a:spcBef>
                <a:spcPts val="700"/>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t>All NoSQL offerings relax one or more of the ACID properties.</a:t>
            </a:r>
          </a:p>
          <a:p>
            <a:pPr marL="577851" lvl="1" indent="-341313" algn="just">
              <a:lnSpc>
                <a:spcPct val="120000"/>
              </a:lnSpc>
              <a:spcBef>
                <a:spcPts val="700"/>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t>CAP theorem.</a:t>
            </a:r>
          </a:p>
        </p:txBody>
      </p:sp>
      <p:sp>
        <p:nvSpPr>
          <p:cNvPr id="4" name="Slide Number Placeholder 3"/>
          <p:cNvSpPr>
            <a:spLocks noGrp="1"/>
          </p:cNvSpPr>
          <p:nvPr>
            <p:ph type="sldNum" sz="quarter" idx="12"/>
          </p:nvPr>
        </p:nvSpPr>
        <p:spPr/>
        <p:txBody>
          <a:bodyPr/>
          <a:lstStyle/>
          <a:p>
            <a:fld id="{EBFB1032-EA64-7144-B003-9BCC9D94B503}" type="slidenum">
              <a:rPr lang="en-US" smtClean="0"/>
              <a:t>6</a:t>
            </a:fld>
            <a:endParaRPr lang="en-US" dirty="0"/>
          </a:p>
        </p:txBody>
      </p:sp>
    </p:spTree>
    <p:extLst>
      <p:ext uri="{BB962C8B-B14F-4D97-AF65-F5344CB8AC3E}">
        <p14:creationId xmlns:p14="http://schemas.microsoft.com/office/powerpoint/2010/main" val="567021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 Theorem</a:t>
            </a:r>
          </a:p>
        </p:txBody>
      </p:sp>
      <p:sp>
        <p:nvSpPr>
          <p:cNvPr id="3" name="Content Placeholder 2"/>
          <p:cNvSpPr>
            <a:spLocks noGrp="1"/>
          </p:cNvSpPr>
          <p:nvPr>
            <p:ph idx="1"/>
          </p:nvPr>
        </p:nvSpPr>
        <p:spPr>
          <a:xfrm>
            <a:off x="246496" y="1696071"/>
            <a:ext cx="8041408" cy="4151009"/>
          </a:xfrm>
        </p:spPr>
        <p:txBody>
          <a:bodyPr>
            <a:normAutofit/>
          </a:bodyPr>
          <a:lstStyle/>
          <a:p>
            <a:pPr marL="341313" indent="-341313">
              <a:lnSpc>
                <a:spcPct val="80000"/>
              </a:lnSpc>
              <a:spcBef>
                <a:spcPts val="700"/>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t>Three properties of a system</a:t>
            </a:r>
          </a:p>
          <a:p>
            <a:pPr marL="668338" lvl="1" indent="-325438">
              <a:lnSpc>
                <a:spcPct val="80000"/>
              </a:lnSpc>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b="1" dirty="0">
                <a:solidFill>
                  <a:srgbClr val="800000"/>
                </a:solidFill>
              </a:rPr>
              <a:t>Consistency</a:t>
            </a:r>
            <a:r>
              <a:rPr lang="en-US" dirty="0"/>
              <a:t> (all copies have same value)</a:t>
            </a:r>
          </a:p>
          <a:p>
            <a:pPr marL="668338" lvl="1" indent="-325438">
              <a:lnSpc>
                <a:spcPct val="80000"/>
              </a:lnSpc>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b="1" dirty="0">
                <a:solidFill>
                  <a:srgbClr val="800000"/>
                </a:solidFill>
              </a:rPr>
              <a:t>Availability</a:t>
            </a:r>
            <a:r>
              <a:rPr lang="en-US" dirty="0"/>
              <a:t> (system can run even if parts have failed)</a:t>
            </a:r>
          </a:p>
          <a:p>
            <a:pPr marL="1068388" lvl="2" indent="-325438">
              <a:lnSpc>
                <a:spcPct val="80000"/>
              </a:lnSpc>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t>All nodes can still accept reads and writes </a:t>
            </a:r>
          </a:p>
          <a:p>
            <a:pPr marL="668338" lvl="1" indent="-325438">
              <a:lnSpc>
                <a:spcPct val="80000"/>
              </a:lnSpc>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b="1" dirty="0">
                <a:solidFill>
                  <a:srgbClr val="800000"/>
                </a:solidFill>
              </a:rPr>
              <a:t>Partition Tolerance</a:t>
            </a:r>
            <a:r>
              <a:rPr lang="en-US" dirty="0"/>
              <a:t> (Even if part is down, others can take over)</a:t>
            </a:r>
          </a:p>
          <a:p>
            <a:pPr marL="668338" lvl="1" indent="-325438">
              <a:lnSpc>
                <a:spcPct val="80000"/>
              </a:lnSpc>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dirty="0"/>
          </a:p>
          <a:p>
            <a:pPr marL="341313" indent="-341313">
              <a:lnSpc>
                <a:spcPct val="80000"/>
              </a:lnSpc>
              <a:spcBef>
                <a:spcPts val="700"/>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t>CAP “Theorem”: </a:t>
            </a:r>
          </a:p>
          <a:p>
            <a:pPr marL="577851" lvl="1" indent="-341313">
              <a:lnSpc>
                <a:spcPct val="80000"/>
              </a:lnSpc>
              <a:spcBef>
                <a:spcPts val="700"/>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t>You can have at most two of these three properties for any system</a:t>
            </a:r>
          </a:p>
          <a:p>
            <a:pPr marL="577851" lvl="1" indent="-341313">
              <a:lnSpc>
                <a:spcPct val="80000"/>
              </a:lnSpc>
              <a:spcBef>
                <a:spcPts val="700"/>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t>Pick two !!!</a:t>
            </a:r>
          </a:p>
          <a:p>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7</a:t>
            </a:fld>
            <a:endParaRPr lang="en-US" dirty="0"/>
          </a:p>
        </p:txBody>
      </p:sp>
    </p:spTree>
    <p:extLst>
      <p:ext uri="{BB962C8B-B14F-4D97-AF65-F5344CB8AC3E}">
        <p14:creationId xmlns:p14="http://schemas.microsoft.com/office/powerpoint/2010/main" val="1342103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 Theorem</a:t>
            </a:r>
          </a:p>
        </p:txBody>
      </p:sp>
      <p:sp>
        <p:nvSpPr>
          <p:cNvPr id="4" name="Slide Number Placeholder 3"/>
          <p:cNvSpPr>
            <a:spLocks noGrp="1"/>
          </p:cNvSpPr>
          <p:nvPr>
            <p:ph type="sldNum" sz="quarter" idx="12"/>
          </p:nvPr>
        </p:nvSpPr>
        <p:spPr/>
        <p:txBody>
          <a:bodyPr/>
          <a:lstStyle/>
          <a:p>
            <a:fld id="{EBFB1032-EA64-7144-B003-9BCC9D94B503}" type="slidenum">
              <a:rPr lang="en-US" smtClean="0"/>
              <a:t>8</a:t>
            </a:fld>
            <a:endParaRPr lang="en-US" dirty="0"/>
          </a:p>
        </p:txBody>
      </p:sp>
      <p:pic>
        <p:nvPicPr>
          <p:cNvPr id="7" name="Picture 6"/>
          <p:cNvPicPr>
            <a:picLocks noChangeAspect="1"/>
          </p:cNvPicPr>
          <p:nvPr/>
        </p:nvPicPr>
        <p:blipFill>
          <a:blip r:embed="rId3"/>
          <a:stretch>
            <a:fillRect/>
          </a:stretch>
        </p:blipFill>
        <p:spPr>
          <a:xfrm>
            <a:off x="841054" y="1598562"/>
            <a:ext cx="6852292" cy="4588795"/>
          </a:xfrm>
          <a:prstGeom prst="rect">
            <a:avLst/>
          </a:prstGeom>
        </p:spPr>
      </p:pic>
    </p:spTree>
    <p:extLst>
      <p:ext uri="{BB962C8B-B14F-4D97-AF65-F5344CB8AC3E}">
        <p14:creationId xmlns:p14="http://schemas.microsoft.com/office/powerpoint/2010/main" val="2973506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Slide Number Placeholder 3"/>
          <p:cNvSpPr>
            <a:spLocks noGrp="1"/>
          </p:cNvSpPr>
          <p:nvPr>
            <p:ph type="sldNum" sz="quarter" idx="12"/>
          </p:nvPr>
        </p:nvSpPr>
        <p:spPr/>
        <p:txBody>
          <a:bodyPr/>
          <a:lstStyle/>
          <a:p>
            <a:fld id="{EBFB1032-EA64-7144-B003-9BCC9D94B503}" type="slidenum">
              <a:rPr lang="en-US" smtClean="0"/>
              <a:t>9</a:t>
            </a:fld>
            <a:endParaRPr lang="en-US" dirty="0"/>
          </a:p>
        </p:txBody>
      </p:sp>
      <p:pic>
        <p:nvPicPr>
          <p:cNvPr id="5" name="Picture 4" descr="Screen Shot 2015-03-31 at 12.26.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96" y="1856126"/>
            <a:ext cx="4833604" cy="3192200"/>
          </a:xfrm>
          <a:prstGeom prst="rect">
            <a:avLst/>
          </a:prstGeom>
        </p:spPr>
      </p:pic>
      <p:sp>
        <p:nvSpPr>
          <p:cNvPr id="6" name="TextBox 5"/>
          <p:cNvSpPr txBox="1"/>
          <p:nvPr/>
        </p:nvSpPr>
        <p:spPr>
          <a:xfrm>
            <a:off x="4986669" y="2703490"/>
            <a:ext cx="1153327" cy="523220"/>
          </a:xfrm>
          <a:prstGeom prst="rect">
            <a:avLst/>
          </a:prstGeom>
          <a:noFill/>
        </p:spPr>
        <p:txBody>
          <a:bodyPr wrap="square" rtlCol="0">
            <a:spAutoFit/>
          </a:bodyPr>
          <a:lstStyle/>
          <a:p>
            <a:pPr algn="ctr"/>
            <a:r>
              <a:rPr lang="en-US" sz="1400" dirty="0">
                <a:solidFill>
                  <a:srgbClr val="FF0000"/>
                </a:solidFill>
              </a:rPr>
              <a:t>Network Failure </a:t>
            </a:r>
          </a:p>
        </p:txBody>
      </p:sp>
      <p:sp>
        <p:nvSpPr>
          <p:cNvPr id="7" name="TextBox 6"/>
          <p:cNvSpPr txBox="1"/>
          <p:nvPr/>
        </p:nvSpPr>
        <p:spPr>
          <a:xfrm>
            <a:off x="547033" y="5157417"/>
            <a:ext cx="5891356" cy="923330"/>
          </a:xfrm>
          <a:prstGeom prst="rect">
            <a:avLst/>
          </a:prstGeom>
          <a:noFill/>
        </p:spPr>
        <p:txBody>
          <a:bodyPr wrap="none" rtlCol="0">
            <a:spAutoFit/>
          </a:bodyPr>
          <a:lstStyle/>
          <a:p>
            <a:pPr marL="285750" indent="-285750">
              <a:buFont typeface="Wingdings" charset="2"/>
              <a:buChar char="Ø"/>
            </a:pPr>
            <a:r>
              <a:rPr lang="en-US" dirty="0"/>
              <a:t>If select Availability </a:t>
            </a:r>
            <a:r>
              <a:rPr lang="en-US" dirty="0">
                <a:sym typeface="Wingdings"/>
              </a:rPr>
              <a:t> Loose Consistency (AP Design)</a:t>
            </a:r>
          </a:p>
          <a:p>
            <a:pPr marL="285750" indent="-285750">
              <a:buFont typeface="Wingdings" charset="2"/>
              <a:buChar char="Ø"/>
            </a:pPr>
            <a:endParaRPr lang="en-US" dirty="0">
              <a:sym typeface="Wingdings"/>
            </a:endParaRPr>
          </a:p>
          <a:p>
            <a:pPr marL="285750" indent="-285750">
              <a:buFont typeface="Wingdings" charset="2"/>
              <a:buChar char="Ø"/>
            </a:pPr>
            <a:r>
              <a:rPr lang="en-US" dirty="0">
                <a:sym typeface="Wingdings"/>
              </a:rPr>
              <a:t>If select Consistency  Loose Availability (CP Design) </a:t>
            </a:r>
            <a:endParaRPr lang="en-US" dirty="0"/>
          </a:p>
        </p:txBody>
      </p:sp>
      <p:sp>
        <p:nvSpPr>
          <p:cNvPr id="8" name="TextBox 7"/>
          <p:cNvSpPr txBox="1"/>
          <p:nvPr/>
        </p:nvSpPr>
        <p:spPr>
          <a:xfrm rot="20907589">
            <a:off x="284803" y="1856275"/>
            <a:ext cx="4369631" cy="923330"/>
          </a:xfrm>
          <a:prstGeom prst="rect">
            <a:avLst/>
          </a:prstGeom>
          <a:noFill/>
        </p:spPr>
        <p:txBody>
          <a:bodyPr wrap="none" rtlCol="0">
            <a:spAutoFit/>
          </a:bodyPr>
          <a:lstStyle/>
          <a:p>
            <a:r>
              <a:rPr lang="en-US" b="1" dirty="0">
                <a:solidFill>
                  <a:srgbClr val="800000"/>
                </a:solidFill>
              </a:rPr>
              <a:t>In distributed systems, CA is not a choice</a:t>
            </a:r>
          </a:p>
          <a:p>
            <a:endParaRPr lang="en-US" b="1" dirty="0">
              <a:solidFill>
                <a:srgbClr val="800000"/>
              </a:solidFill>
            </a:endParaRPr>
          </a:p>
          <a:p>
            <a:r>
              <a:rPr lang="en-US" b="1" dirty="0">
                <a:solidFill>
                  <a:srgbClr val="800000"/>
                </a:solidFill>
              </a:rPr>
              <a:t>Either select AP or CP </a:t>
            </a:r>
          </a:p>
        </p:txBody>
      </p:sp>
    </p:spTree>
    <p:extLst>
      <p:ext uri="{BB962C8B-B14F-4D97-AF65-F5344CB8AC3E}">
        <p14:creationId xmlns:p14="http://schemas.microsoft.com/office/powerpoint/2010/main" val="16033567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3935</TotalTime>
  <Words>1370</Words>
  <Application>Microsoft Office PowerPoint</Application>
  <PresentationFormat>On-screen Show (4:3)</PresentationFormat>
  <Paragraphs>241</Paragraphs>
  <Slides>43</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Calibri</vt:lpstr>
      <vt:lpstr>Cambria</vt:lpstr>
      <vt:lpstr>Garamond</vt:lpstr>
      <vt:lpstr>Google Sans</vt:lpstr>
      <vt:lpstr>Times New Roman</vt:lpstr>
      <vt:lpstr>Wingdings</vt:lpstr>
      <vt:lpstr>Wingdings 2</vt:lpstr>
      <vt:lpstr>Adjacency</vt:lpstr>
      <vt:lpstr>PowerPoint Presentation</vt:lpstr>
      <vt:lpstr>What is MongoDB?</vt:lpstr>
      <vt:lpstr>What is MongoDB? (Cont’d)</vt:lpstr>
      <vt:lpstr>Integration with Others</vt:lpstr>
      <vt:lpstr>NoSQL: Categories</vt:lpstr>
      <vt:lpstr>What is NoSQL</vt:lpstr>
      <vt:lpstr>CAP Theorem</vt:lpstr>
      <vt:lpstr>CAP Theorem</vt:lpstr>
      <vt:lpstr>Example</vt:lpstr>
      <vt:lpstr>PowerPoint Presentation</vt:lpstr>
      <vt:lpstr>PowerPoint Presentation</vt:lpstr>
      <vt:lpstr>PowerPoint Presentation</vt:lpstr>
      <vt:lpstr>What does NoSQL Not Provide?</vt:lpstr>
      <vt:lpstr>Data Model</vt:lpstr>
      <vt:lpstr>Terms Mapping (DB vs. MongoDB)</vt:lpstr>
      <vt:lpstr>JSON</vt:lpstr>
      <vt:lpstr>Another Example</vt:lpstr>
      <vt:lpstr>MongoDB Model</vt:lpstr>
      <vt:lpstr>MongoDB Model</vt:lpstr>
      <vt:lpstr>Example Document in MongoDB</vt:lpstr>
      <vt:lpstr>No Defined Schema  (Schema-free Or Schema-less)</vt:lpstr>
      <vt:lpstr>Data Model Comparison Relational DB vs. NoSQL</vt:lpstr>
      <vt:lpstr>PowerPoint Presentation</vt:lpstr>
      <vt:lpstr>PowerPoint Presentation</vt:lpstr>
      <vt:lpstr>Key-Value Data Model</vt:lpstr>
      <vt:lpstr>Relational Data Model</vt:lpstr>
      <vt:lpstr>Document Data Model</vt:lpstr>
      <vt:lpstr>Document vs. Relational Models</vt:lpstr>
      <vt:lpstr>Complex Join Queries</vt:lpstr>
      <vt:lpstr>No Joins in MongoDB</vt:lpstr>
      <vt:lpstr>Updates &amp; Querying</vt:lpstr>
      <vt:lpstr>Must Practice It</vt:lpstr>
      <vt:lpstr>CRUD</vt:lpstr>
      <vt:lpstr>CRUD Examples</vt:lpstr>
      <vt:lpstr>Examples</vt:lpstr>
      <vt:lpstr>Insertion</vt:lpstr>
      <vt:lpstr>Multi-Document Insertion (Use of Arrays)</vt:lpstr>
      <vt:lpstr>Multi-Document Insertion  (Bulk Operation)</vt:lpstr>
      <vt:lpstr>Deletion (Remove Operation)</vt:lpstr>
      <vt:lpstr>Update</vt:lpstr>
      <vt:lpstr>Update (Cont’d)</vt:lpstr>
      <vt:lpstr>Replace a document</vt:lpstr>
      <vt:lpstr>Insert or Replace</vt:lpstr>
    </vt:vector>
  </TitlesOfParts>
  <Company>WPI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Eltabakh</dc:creator>
  <cp:lastModifiedBy>Nisanth Kartheek Mukku</cp:lastModifiedBy>
  <cp:revision>465</cp:revision>
  <dcterms:created xsi:type="dcterms:W3CDTF">2013-01-13T20:33:29Z</dcterms:created>
  <dcterms:modified xsi:type="dcterms:W3CDTF">2024-01-24T09:00:18Z</dcterms:modified>
</cp:coreProperties>
</file>